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627" r:id="rId3"/>
    <p:sldId id="749" r:id="rId4"/>
    <p:sldId id="753" r:id="rId5"/>
    <p:sldId id="754" r:id="rId6"/>
    <p:sldId id="752" r:id="rId7"/>
    <p:sldId id="473" r:id="rId8"/>
    <p:sldId id="755" r:id="rId9"/>
    <p:sldId id="693" r:id="rId10"/>
    <p:sldId id="694" r:id="rId11"/>
    <p:sldId id="682" r:id="rId12"/>
    <p:sldId id="683" r:id="rId13"/>
    <p:sldId id="684" r:id="rId14"/>
    <p:sldId id="696" r:id="rId15"/>
    <p:sldId id="756" r:id="rId16"/>
    <p:sldId id="757" r:id="rId17"/>
    <p:sldId id="695" r:id="rId18"/>
    <p:sldId id="758" r:id="rId19"/>
    <p:sldId id="640" r:id="rId20"/>
    <p:sldId id="641" r:id="rId21"/>
    <p:sldId id="642" r:id="rId22"/>
    <p:sldId id="643" r:id="rId23"/>
    <p:sldId id="697" r:id="rId24"/>
    <p:sldId id="698" r:id="rId25"/>
    <p:sldId id="645" r:id="rId26"/>
    <p:sldId id="646" r:id="rId27"/>
    <p:sldId id="647" r:id="rId28"/>
    <p:sldId id="699" r:id="rId29"/>
    <p:sldId id="700" r:id="rId30"/>
    <p:sldId id="701" r:id="rId31"/>
    <p:sldId id="702" r:id="rId32"/>
    <p:sldId id="703" r:id="rId33"/>
    <p:sldId id="704" r:id="rId34"/>
    <p:sldId id="759" r:id="rId35"/>
    <p:sldId id="708" r:id="rId36"/>
    <p:sldId id="707" r:id="rId37"/>
    <p:sldId id="710" r:id="rId38"/>
    <p:sldId id="709" r:id="rId39"/>
    <p:sldId id="711" r:id="rId40"/>
    <p:sldId id="712" r:id="rId41"/>
    <p:sldId id="713" r:id="rId42"/>
    <p:sldId id="714" r:id="rId43"/>
    <p:sldId id="715" r:id="rId44"/>
    <p:sldId id="716" r:id="rId45"/>
    <p:sldId id="760" r:id="rId46"/>
    <p:sldId id="719" r:id="rId47"/>
    <p:sldId id="720" r:id="rId48"/>
    <p:sldId id="721" r:id="rId49"/>
    <p:sldId id="774" r:id="rId50"/>
    <p:sldId id="722" r:id="rId51"/>
    <p:sldId id="723" r:id="rId52"/>
    <p:sldId id="777" r:id="rId53"/>
    <p:sldId id="775" r:id="rId54"/>
    <p:sldId id="776" r:id="rId55"/>
    <p:sldId id="761" r:id="rId56"/>
    <p:sldId id="724" r:id="rId57"/>
    <p:sldId id="725" r:id="rId58"/>
    <p:sldId id="726" r:id="rId59"/>
    <p:sldId id="727" r:id="rId60"/>
    <p:sldId id="728" r:id="rId61"/>
    <p:sldId id="729" r:id="rId62"/>
    <p:sldId id="730" r:id="rId63"/>
    <p:sldId id="763" r:id="rId64"/>
    <p:sldId id="732" r:id="rId65"/>
    <p:sldId id="733" r:id="rId66"/>
    <p:sldId id="734" r:id="rId67"/>
    <p:sldId id="735" r:id="rId68"/>
    <p:sldId id="736" r:id="rId69"/>
    <p:sldId id="737" r:id="rId70"/>
    <p:sldId id="738" r:id="rId71"/>
    <p:sldId id="764" r:id="rId72"/>
    <p:sldId id="740" r:id="rId73"/>
    <p:sldId id="741" r:id="rId74"/>
    <p:sldId id="742" r:id="rId75"/>
    <p:sldId id="743" r:id="rId76"/>
    <p:sldId id="744" r:id="rId77"/>
    <p:sldId id="745" r:id="rId78"/>
    <p:sldId id="746" r:id="rId79"/>
    <p:sldId id="747" r:id="rId80"/>
    <p:sldId id="748" r:id="rId81"/>
    <p:sldId id="773" r:id="rId82"/>
    <p:sldId id="765" r:id="rId83"/>
    <p:sldId id="766" r:id="rId84"/>
    <p:sldId id="767" r:id="rId85"/>
    <p:sldId id="768" r:id="rId86"/>
    <p:sldId id="769" r:id="rId87"/>
    <p:sldId id="770" r:id="rId88"/>
    <p:sldId id="771" r:id="rId89"/>
    <p:sldId id="772" r:id="rId90"/>
    <p:sldId id="762" r:id="rId9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9900"/>
    <a:srgbClr val="FFFF66"/>
    <a:srgbClr val="CCECFF"/>
    <a:srgbClr val="CC3300"/>
    <a:srgbClr val="CC9900"/>
    <a:srgbClr val="33CC33"/>
    <a:srgbClr val="6699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3188" autoAdjust="0"/>
  </p:normalViewPr>
  <p:slideViewPr>
    <p:cSldViewPr snapToGrid="0">
      <p:cViewPr>
        <p:scale>
          <a:sx n="65" d="100"/>
          <a:sy n="65" d="100"/>
        </p:scale>
        <p:origin x="46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2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5C14-65A9-46FC-A8A1-0AEDD1684D93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A129C-6562-4A90-A059-3D7C8135FA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27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63B750C-3F9F-4757-B454-F7959CB3D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7D78-5137-423D-AEE4-D98EFC7B630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2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75348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618014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4BE552-3B54-42FF-B926-8EBB27C369CC}" type="slidenum">
              <a:rPr lang="en-US"/>
              <a:pPr/>
              <a:t>84</a:t>
            </a:fld>
            <a:endParaRPr lang="en-US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11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4E59E-9C73-4FA2-86FB-7180D61B6E20}" type="slidenum">
              <a:rPr lang="en-US"/>
              <a:pPr/>
              <a:t>85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5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AA2286-19AE-4444-B5D3-B46E57DE924D}" type="slidenum">
              <a:rPr lang="en-US"/>
              <a:pPr/>
              <a:t>86</a:t>
            </a:fld>
            <a:endParaRPr lang="en-US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91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D4572-86FA-4BD6-90CB-F7D8865A0F66}" type="slidenum">
              <a:rPr lang="en-US"/>
              <a:pPr/>
              <a:t>87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BC0AF8-4BE5-456E-87B1-9DE36E2208C4}" type="slidenum">
              <a:rPr lang="en-US"/>
              <a:pPr/>
              <a:t>88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91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5A770-56C3-4296-8DFC-D242E7D12E59}" type="slidenum">
              <a:rPr lang="en-US"/>
              <a:pPr/>
              <a:t>89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1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8A7D4-B62C-4262-B97E-9E8DBC0664D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3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5C988-C217-4271-A7E3-BE0CA8746298}" type="slidenum">
              <a:rPr lang="en-US"/>
              <a:pPr/>
              <a:t>4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6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32549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293693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21997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32112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290375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322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5154-7B8A-4E24-8E38-61021E0C983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As you will see again and again in the class, to understand </a:t>
            </a:r>
            <a:r>
              <a:rPr lang="en-US" dirty="0" err="1"/>
              <a:t>bioimage</a:t>
            </a:r>
            <a:r>
              <a:rPr lang="en-US" dirty="0"/>
              <a:t> informatics depends critically on understanding the biological background of bioimage informatics. This is because </a:t>
            </a:r>
            <a:r>
              <a:rPr lang="en-US" dirty="0" err="1"/>
              <a:t>bioimage</a:t>
            </a:r>
            <a:r>
              <a:rPr lang="en-US" dirty="0"/>
              <a:t> informatics is created to answer biological questions rather than for technological curiosity. If we do not understand the biological questions, we will not be able to understand </a:t>
            </a:r>
            <a:r>
              <a:rPr lang="en-US" dirty="0" err="1"/>
              <a:t>bioimage</a:t>
            </a:r>
            <a:r>
              <a:rPr lang="en-US" dirty="0"/>
              <a:t> informatics. So for this reason we need to build some background knowledge about biology, and specifically for this lecture about cell biology.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the most part of this course, our discussion on biology will be on a level that will be quite comfortable for you.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After that I will give you some historical perspectives and talk about where does it come from. Then I will discuss the learning objectives that we plan to achieve in this class. And finally I will go through the course syllabus together with you and discuss some details. </a:t>
            </a:r>
          </a:p>
        </p:txBody>
      </p:sp>
    </p:spTree>
    <p:extLst>
      <p:ext uri="{BB962C8B-B14F-4D97-AF65-F5344CB8AC3E}">
        <p14:creationId xmlns:p14="http://schemas.microsoft.com/office/powerpoint/2010/main" val="123451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DE880-269C-4531-AD66-CC3D957BE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91B4-CA34-4372-8BD0-1C23EBE78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FDBDC-32F1-46E5-BCCE-3EC8D7F14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5B495-A1C5-490B-945D-DABEFB3AD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AF907-7185-42E0-8068-70682D5E8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3CDB2-B7F5-497A-A11A-1943480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A3AD-4295-4355-B826-6DFE9231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B8E7C-8307-4D26-8DEA-D2690E67D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F9D7-6F78-4C99-BBAB-7F4CEB60A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F7373-823E-4CA1-A405-CD177EA30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DF150-2608-457F-B3F9-C69B9ECEE3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0C7BD-1919-499B-8BBE-211A45E2E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0" y="6391275"/>
            <a:ext cx="9144000" cy="0"/>
          </a:xfrm>
          <a:prstGeom prst="line">
            <a:avLst/>
          </a:prstGeom>
          <a:noFill/>
          <a:ln w="19050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9050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9605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CC3300"/>
                </a:solidFill>
              </a:defRPr>
            </a:lvl1pPr>
          </a:lstStyle>
          <a:p>
            <a:pPr>
              <a:defRPr/>
            </a:pPr>
            <a:fld id="{DBEDBF6F-B081-4C68-8076-6D007452C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phicsmill.com/docs/gm5/Transformations.htm" TargetMode="External"/><Relationship Id="rId3" Type="http://schemas.openxmlformats.org/officeDocument/2006/relationships/oleObject" Target="../embeddings/oleObject3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wm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intplace.com/blog/reasons-for-cmyk-printin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jpeg"/><Relationship Id="rId5" Type="http://schemas.openxmlformats.org/officeDocument/2006/relationships/hyperlink" Target="https://www.printplace.com/blog/reasons-for-cmyk-printing/" TargetMode="External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ware.com/products/pil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wmf"/><Relationship Id="rId5" Type="http://schemas.openxmlformats.org/officeDocument/2006/relationships/image" Target="../media/image68.png"/><Relationship Id="rId4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7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76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news/0671207908/canon-is-now-selling-cmos-image-sensors-including-a-120mp-aps-h-beast" TargetMode="External"/><Relationship Id="rId4" Type="http://schemas.openxmlformats.org/officeDocument/2006/relationships/hyperlink" Target="https://www.azom.com/article.aspx?ArticleID=16321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90.png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rstevensonstechclassroom/hl-topics-only/4a-robotics-ai/neural-networks-computational-intelligence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rstevensonstechclassroom/hl-topics-only/4a-robotics-ai/neural-networks-computational-intelligence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cc-cognitive-neural-networks-deep-dive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10/14/evolution-of-neural-networks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.org/media-center/2019/march/turing-award-2018" TargetMode="External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16/0893-6080(91)90009-T" TargetMode="External"/><Relationship Id="rId2" Type="http://schemas.openxmlformats.org/officeDocument/2006/relationships/image" Target="../media/image115.t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g"/><Relationship Id="rId4" Type="http://schemas.openxmlformats.org/officeDocument/2006/relationships/hyperlink" Target="https://www.cns.nyu.edu/~david/courses/perception/lecturenotes/ganglion/ganglion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mage-net.org/challenges/LSVRC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challenges/LSVRC/2012/results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13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3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7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0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24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0.png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4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7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2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2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3593C-9BCA-4DFF-87D6-31B886C1322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1371600"/>
            <a:ext cx="9144000" cy="1207213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</a:pPr>
            <a:r>
              <a:rPr lang="en-US" sz="2400" dirty="0"/>
              <a:t>081100M01002H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zh-CN" altLang="en-US" sz="2400" dirty="0"/>
              <a:t>图像处理与分析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b="1" dirty="0" smtClean="0"/>
              <a:t>第三讲</a:t>
            </a:r>
            <a:r>
              <a:rPr lang="en-US" sz="2400" b="1" dirty="0"/>
              <a:t>: </a:t>
            </a:r>
            <a:r>
              <a:rPr lang="zh-CN" altLang="en-US" sz="2400" b="1" dirty="0" smtClean="0"/>
              <a:t>数字图像的基本概念，图形变换 </a:t>
            </a:r>
            <a:r>
              <a:rPr lang="en-US" altLang="zh-CN" sz="2400" b="1" dirty="0" smtClean="0"/>
              <a:t>(I)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zh-CN" altLang="en-US" sz="2400" dirty="0"/>
              <a:t>常用</a:t>
            </a:r>
            <a:r>
              <a:rPr lang="zh-CN" altLang="en-US" sz="2400" dirty="0" smtClean="0"/>
              <a:t>图像处理软件，图像的空间滤波，深度神经网络的</a:t>
            </a:r>
            <a:r>
              <a:rPr lang="zh-CN" altLang="en-US" sz="2400" dirty="0"/>
              <a:t>基本概念</a:t>
            </a:r>
            <a:endParaRPr lang="en-US" sz="2400" dirty="0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0" y="914400"/>
            <a:ext cx="91440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6069219" y="6468017"/>
            <a:ext cx="29432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Lecture </a:t>
            </a:r>
            <a:r>
              <a:rPr lang="en-US" altLang="zh-CN" sz="1000" b="1" dirty="0">
                <a:solidFill>
                  <a:srgbClr val="CC3300"/>
                </a:solidFill>
                <a:latin typeface="Tahoma" charset="0"/>
              </a:rPr>
              <a:t>3</a:t>
            </a:r>
            <a:r>
              <a:rPr lang="en-US" sz="1000" b="1" dirty="0" smtClean="0">
                <a:solidFill>
                  <a:srgbClr val="CC3300"/>
                </a:solidFill>
                <a:latin typeface="Tahoma" charset="0"/>
              </a:rPr>
              <a:t>        </a:t>
            </a: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September </a:t>
            </a:r>
            <a:r>
              <a:rPr lang="en-US" altLang="zh-CN" sz="1000" b="1" dirty="0" smtClean="0">
                <a:solidFill>
                  <a:srgbClr val="CC3300"/>
                </a:solidFill>
                <a:latin typeface="Tahoma" charset="0"/>
              </a:rPr>
              <a:t>19</a:t>
            </a:r>
            <a:r>
              <a:rPr lang="en-US" sz="1000" b="1" dirty="0" smtClean="0">
                <a:solidFill>
                  <a:srgbClr val="CC3300"/>
                </a:solidFill>
                <a:latin typeface="Tahoma" charset="0"/>
              </a:rPr>
              <a:t>, </a:t>
            </a:r>
            <a:r>
              <a:rPr lang="en-US" sz="1000" b="1" dirty="0">
                <a:solidFill>
                  <a:srgbClr val="CC3300"/>
                </a:solidFill>
                <a:latin typeface="Tahoma" charset="0"/>
              </a:rPr>
              <a:t>2019</a:t>
            </a:r>
          </a:p>
        </p:txBody>
      </p:sp>
      <p:pic>
        <p:nvPicPr>
          <p:cNvPr id="7" name="Picture 4" descr="http://www.ia.cas.cn/images/logo_ia_20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" y="6428943"/>
            <a:ext cx="2257475" cy="3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university of chinese academy of scien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38" y="6470983"/>
            <a:ext cx="1439421" cy="3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图像的简单算数运算 </a:t>
            </a:r>
            <a:r>
              <a:rPr lang="en-US" altLang="zh-CN" dirty="0"/>
              <a:t>(</a:t>
            </a:r>
            <a:r>
              <a:rPr lang="en-US" altLang="zh-CN" dirty="0" smtClean="0"/>
              <a:t>II)</a:t>
            </a:r>
            <a:r>
              <a:rPr lang="zh-CN" altLang="en-US" dirty="0" smtClean="0"/>
              <a:t>：图像除法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879600"/>
            <a:ext cx="5853112" cy="30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00" y="1413326"/>
            <a:ext cx="5330607" cy="416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07" y="1413326"/>
            <a:ext cx="1185862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365F0957-C351-4613-A716-47881B42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dirty="0"/>
              <a:t>图像的集合与逻辑运算示例 </a:t>
            </a:r>
            <a:r>
              <a:rPr lang="en-US" altLang="zh-CN" dirty="0"/>
              <a:t>(I)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2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图像的集合与逻辑运算示例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2" y="1302554"/>
            <a:ext cx="3838357" cy="492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97" y="1325567"/>
            <a:ext cx="1331950" cy="247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7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图像的几何变换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5" y="1288958"/>
            <a:ext cx="4773830" cy="480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46" y="1933768"/>
            <a:ext cx="1372458" cy="1164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980">
            <a:off x="7210467" y="1892763"/>
            <a:ext cx="1372458" cy="11648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31" y="3619935"/>
            <a:ext cx="2365549" cy="20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194"/>
            <a:ext cx="9144000" cy="567153"/>
          </a:xfrm>
        </p:spPr>
        <p:txBody>
          <a:bodyPr/>
          <a:lstStyle/>
          <a:p>
            <a:r>
              <a:rPr lang="zh-CN" altLang="en-US" dirty="0" smtClean="0"/>
              <a:t>图像几何变换分类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4" y="1342844"/>
            <a:ext cx="4193460" cy="4525963"/>
          </a:xfrm>
        </p:spPr>
        <p:txBody>
          <a:bodyPr/>
          <a:lstStyle/>
          <a:p>
            <a:r>
              <a:rPr lang="zh-CN" altLang="en-US" sz="2400" dirty="0" smtClean="0"/>
              <a:t>变换类型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009900"/>
                </a:solidFill>
              </a:rPr>
              <a:t>- </a:t>
            </a:r>
            <a:r>
              <a:rPr lang="zh-CN" altLang="en-US" sz="2000" dirty="0" smtClean="0">
                <a:solidFill>
                  <a:srgbClr val="009900"/>
                </a:solidFill>
              </a:rPr>
              <a:t>刚体（</a:t>
            </a:r>
            <a:r>
              <a:rPr lang="en-US" sz="2000" dirty="0" smtClean="0">
                <a:solidFill>
                  <a:srgbClr val="009900"/>
                </a:solidFill>
              </a:rPr>
              <a:t>rigid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仿射 （</a:t>
            </a:r>
            <a:r>
              <a:rPr lang="en-US" sz="2000" dirty="0" smtClean="0">
                <a:solidFill>
                  <a:srgbClr val="009900"/>
                </a:solidFill>
              </a:rPr>
              <a:t>affine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射影   （</a:t>
            </a:r>
            <a:r>
              <a:rPr lang="en-US" sz="2000" dirty="0" smtClean="0">
                <a:solidFill>
                  <a:srgbClr val="009900"/>
                </a:solidFill>
              </a:rPr>
              <a:t>projective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r>
              <a:rPr lang="en-US" sz="2000" dirty="0" smtClean="0">
                <a:solidFill>
                  <a:srgbClr val="009900"/>
                </a:solidFill>
              </a:rPr>
              <a:t/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分布式 （</a:t>
            </a:r>
            <a:r>
              <a:rPr lang="en-US" sz="2000" dirty="0" smtClean="0">
                <a:solidFill>
                  <a:srgbClr val="009900"/>
                </a:solidFill>
              </a:rPr>
              <a:t>curved</a:t>
            </a:r>
            <a:r>
              <a:rPr lang="zh-CN" altLang="en-US" sz="2000" dirty="0" smtClean="0">
                <a:solidFill>
                  <a:srgbClr val="009900"/>
                </a:solidFill>
              </a:rPr>
              <a:t>）</a:t>
            </a:r>
            <a:endParaRPr lang="en-US" sz="2000" dirty="0" smtClean="0">
              <a:solidFill>
                <a:srgbClr val="009900"/>
              </a:solidFill>
            </a:endParaRPr>
          </a:p>
          <a:p>
            <a:endParaRPr lang="en-US" sz="2400" dirty="0"/>
          </a:p>
          <a:p>
            <a:r>
              <a:rPr lang="zh-CN" altLang="en-US" sz="2400" dirty="0" smtClean="0"/>
              <a:t>变换域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009900"/>
                </a:solidFill>
              </a:rPr>
              <a:t>- </a:t>
            </a:r>
            <a:r>
              <a:rPr lang="zh-CN" altLang="en-US" sz="2000" dirty="0" smtClean="0">
                <a:solidFill>
                  <a:srgbClr val="009900"/>
                </a:solidFill>
              </a:rPr>
              <a:t>局部</a:t>
            </a:r>
            <a:r>
              <a:rPr lang="en-US" sz="2000" dirty="0" smtClean="0">
                <a:solidFill>
                  <a:srgbClr val="009900"/>
                </a:solidFill>
              </a:rPr>
              <a:t> </a:t>
            </a:r>
            <a:br>
              <a:rPr lang="en-US" sz="2000" dirty="0" smtClean="0">
                <a:solidFill>
                  <a:srgbClr val="009900"/>
                </a:solidFill>
              </a:rPr>
            </a:br>
            <a:r>
              <a:rPr lang="en-US" sz="2000" dirty="0" smtClean="0">
                <a:solidFill>
                  <a:srgbClr val="009900"/>
                </a:solidFill>
              </a:rPr>
              <a:t>	- </a:t>
            </a:r>
            <a:r>
              <a:rPr lang="zh-CN" altLang="en-US" sz="2000" dirty="0" smtClean="0">
                <a:solidFill>
                  <a:srgbClr val="009900"/>
                </a:solidFill>
              </a:rPr>
              <a:t>全局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18" y="1764582"/>
            <a:ext cx="4467282" cy="368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9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图像坐标变换 </a:t>
            </a:r>
            <a:r>
              <a:rPr lang="en-US" altLang="zh-CN" dirty="0" smtClean="0"/>
              <a:t>(I)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701" y="1328244"/>
            <a:ext cx="4515492" cy="4525963"/>
          </a:xfrm>
        </p:spPr>
        <p:txBody>
          <a:bodyPr/>
          <a:lstStyle/>
          <a:p>
            <a:r>
              <a:rPr lang="zh-CN" altLang="en-US" dirty="0" smtClean="0"/>
              <a:t>像素位置的齐次坐标表示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89" y="1430334"/>
            <a:ext cx="1372458" cy="1164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980">
            <a:off x="7210467" y="1594814"/>
            <a:ext cx="1372458" cy="11648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10399" y="1328244"/>
            <a:ext cx="1772594" cy="1698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272194"/>
              </p:ext>
            </p:extLst>
          </p:nvPr>
        </p:nvGraphicFramePr>
        <p:xfrm>
          <a:off x="549275" y="1831975"/>
          <a:ext cx="2032000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1" name="Equation" r:id="rId4" imgW="749160" imgH="711000" progId="Equation.DSMT4">
                  <p:embed/>
                </p:oleObj>
              </mc:Choice>
              <mc:Fallback>
                <p:oleObj name="Equation" r:id="rId4" imgW="7491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275" y="1831975"/>
                        <a:ext cx="2032000" cy="192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4076"/>
              </p:ext>
            </p:extLst>
          </p:nvPr>
        </p:nvGraphicFramePr>
        <p:xfrm>
          <a:off x="-101600" y="4010025"/>
          <a:ext cx="4995863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Equation" r:id="rId6" imgW="1841400" imgH="711000" progId="Equation.DSMT4">
                  <p:embed/>
                </p:oleObj>
              </mc:Choice>
              <mc:Fallback>
                <p:oleObj name="Equation" r:id="rId6" imgW="1841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01600" y="4010025"/>
                        <a:ext cx="4995863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808306" y="4773582"/>
            <a:ext cx="278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刚体变换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图像坐标变换 </a:t>
            </a:r>
            <a:r>
              <a:rPr lang="en-US" altLang="zh-CN" dirty="0" smtClean="0"/>
              <a:t>(II)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仿射变换和射影变换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57467"/>
              </p:ext>
            </p:extLst>
          </p:nvPr>
        </p:nvGraphicFramePr>
        <p:xfrm>
          <a:off x="105345" y="2271713"/>
          <a:ext cx="3409950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5" name="Equation" r:id="rId3" imgW="1257120" imgH="711000" progId="Equation.DSMT4">
                  <p:embed/>
                </p:oleObj>
              </mc:Choice>
              <mc:Fallback>
                <p:oleObj name="Equation" r:id="rId3" imgW="12571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45" y="2271713"/>
                        <a:ext cx="3409950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515295" y="3073737"/>
            <a:ext cx="278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仿射变换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56353"/>
              </p:ext>
            </p:extLst>
          </p:nvPr>
        </p:nvGraphicFramePr>
        <p:xfrm>
          <a:off x="67848" y="4402138"/>
          <a:ext cx="3409950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6" name="Equation" r:id="rId5" imgW="1257120" imgH="711000" progId="Equation.DSMT4">
                  <p:embed/>
                </p:oleObj>
              </mc:Choice>
              <mc:Fallback>
                <p:oleObj name="Equation" r:id="rId5" imgW="12571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48" y="4402138"/>
                        <a:ext cx="3409950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477798" y="4997309"/>
            <a:ext cx="278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射影变换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6628" name="Picture 4" descr="Difference between transformati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52" y="2314218"/>
            <a:ext cx="4434603" cy="25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15295" y="567247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8"/>
              </a:rPr>
              <a:t>https://www.graphicsmill.com/docs/gm5/Transformations.htm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3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线性算子的基本概念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588"/>
            <a:ext cx="9144000" cy="181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15" y="3004983"/>
            <a:ext cx="11049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19352"/>
              </p:ext>
            </p:extLst>
          </p:nvPr>
        </p:nvGraphicFramePr>
        <p:xfrm>
          <a:off x="259722" y="4152025"/>
          <a:ext cx="2940678" cy="598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" name="Equation" r:id="rId5" imgW="1371600" imgH="279360" progId="Equation.DSMT4">
                  <p:embed/>
                </p:oleObj>
              </mc:Choice>
              <mc:Fallback>
                <p:oleObj name="Equation" r:id="rId5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22" y="4152025"/>
                        <a:ext cx="2940678" cy="598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56543"/>
              </p:ext>
            </p:extLst>
          </p:nvPr>
        </p:nvGraphicFramePr>
        <p:xfrm>
          <a:off x="259722" y="4766198"/>
          <a:ext cx="7705393" cy="111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" name="Equation" r:id="rId7" imgW="3682800" imgH="533160" progId="Equation.DSMT4">
                  <p:embed/>
                </p:oleObj>
              </mc:Choice>
              <mc:Fallback>
                <p:oleObj name="Equation" r:id="rId7" imgW="368280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722" y="4766198"/>
                        <a:ext cx="7705393" cy="111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2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彩色</a:t>
            </a:r>
            <a:r>
              <a:rPr lang="zh-CN" altLang="en-US" dirty="0" smtClean="0"/>
              <a:t>图像模型与处理 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色彩的基本概念 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54" y="1566550"/>
            <a:ext cx="434498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64" y="1588293"/>
            <a:ext cx="1179513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751957"/>
            <a:ext cx="6067425" cy="15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7" y="5672832"/>
            <a:ext cx="55562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</a:t>
            </a:r>
            <a:r>
              <a:rPr lang="zh-CN" altLang="en-US" dirty="0" smtClean="0"/>
              <a:t>：简要回顾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0329"/>
            <a:ext cx="8484669" cy="4525963"/>
          </a:xfrm>
        </p:spPr>
        <p:txBody>
          <a:bodyPr/>
          <a:lstStyle/>
          <a:p>
            <a:r>
              <a:rPr lang="zh-CN" altLang="en-US" dirty="0" smtClean="0"/>
              <a:t>图像处理的基本概念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009900"/>
                </a:solidFill>
              </a:rPr>
              <a:t>	</a:t>
            </a:r>
            <a:r>
              <a:rPr lang="en-US" altLang="zh-CN" sz="2200" dirty="0" smtClean="0">
                <a:solidFill>
                  <a:srgbClr val="009900"/>
                </a:solidFill>
              </a:rPr>
              <a:t>- </a:t>
            </a:r>
            <a:r>
              <a:rPr lang="zh-CN" altLang="en-US" sz="2200" dirty="0" smtClean="0">
                <a:solidFill>
                  <a:srgbClr val="009900"/>
                </a:solidFill>
              </a:rPr>
              <a:t>图像和视频包含的基本信息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可见光谱，光子能量的普朗克定律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图像处理的主要目的与不同层次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图像处理与计算机视觉的关系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图像处理在不同领域的应用和简要历史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图像处理系统的基本构成</a:t>
            </a:r>
            <a:endParaRPr lang="en-US" altLang="zh-CN" sz="2200" dirty="0">
              <a:solidFill>
                <a:srgbClr val="009900"/>
              </a:solidFill>
            </a:endParaRPr>
          </a:p>
          <a:p>
            <a:r>
              <a:rPr lang="zh-CN" altLang="en-US" dirty="0" smtClean="0"/>
              <a:t>人类视觉的基本机理</a:t>
            </a:r>
            <a:endParaRPr lang="en-US" altLang="zh-CN" sz="2200" dirty="0">
              <a:solidFill>
                <a:srgbClr val="009900"/>
              </a:solidFill>
            </a:endParaRPr>
          </a:p>
          <a:p>
            <a:r>
              <a:rPr lang="zh-CN" altLang="en-US" dirty="0" smtClean="0"/>
              <a:t>课程组织和相关信息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>
                <a:solidFill>
                  <a:srgbClr val="009900"/>
                </a:solidFill>
              </a:rPr>
              <a:t>	</a:t>
            </a:r>
            <a:r>
              <a:rPr lang="en-US" altLang="zh-CN" sz="2200" dirty="0">
                <a:solidFill>
                  <a:srgbClr val="009900"/>
                </a:solidFill>
              </a:rPr>
              <a:t>- </a:t>
            </a:r>
            <a:r>
              <a:rPr lang="zh-CN" altLang="en-US" sz="2200" dirty="0" smtClean="0">
                <a:solidFill>
                  <a:srgbClr val="009900"/>
                </a:solidFill>
              </a:rPr>
              <a:t>重要相关专业杂志和国际会议</a:t>
            </a:r>
            <a:r>
              <a:rPr lang="en-US" altLang="zh-CN" sz="2200" dirty="0" smtClean="0">
                <a:solidFill>
                  <a:srgbClr val="009900"/>
                </a:solidFill>
              </a:rPr>
              <a:t/>
            </a:r>
            <a:br>
              <a:rPr lang="en-US" altLang="zh-CN" sz="2200" dirty="0" smtClean="0">
                <a:solidFill>
                  <a:srgbClr val="009900"/>
                </a:solidFill>
              </a:rPr>
            </a:br>
            <a:r>
              <a:rPr lang="en-US" altLang="zh-CN" sz="2200" dirty="0" smtClean="0">
                <a:solidFill>
                  <a:srgbClr val="009900"/>
                </a:solidFill>
              </a:rPr>
              <a:t>	- </a:t>
            </a:r>
            <a:r>
              <a:rPr lang="zh-CN" altLang="en-US" sz="2200" dirty="0" smtClean="0">
                <a:solidFill>
                  <a:srgbClr val="009900"/>
                </a:solidFill>
              </a:rPr>
              <a:t>重要网上资源和同类课程信息</a:t>
            </a:r>
            <a:endParaRPr lang="en-US" altLang="zh-CN" sz="2200" dirty="0">
              <a:solidFill>
                <a:srgbClr val="009900"/>
              </a:solidFill>
            </a:endParaRPr>
          </a:p>
          <a:p>
            <a:r>
              <a:rPr lang="en-US" altLang="zh-CN" dirty="0" smtClean="0"/>
              <a:t>MATLAB</a:t>
            </a:r>
            <a:r>
              <a:rPr lang="zh-CN" altLang="en-US" dirty="0" smtClean="0"/>
              <a:t>简介和学习资源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色彩的基本概念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97685" cy="4525963"/>
          </a:xfrm>
        </p:spPr>
        <p:txBody>
          <a:bodyPr/>
          <a:lstStyle/>
          <a:p>
            <a:r>
              <a:rPr lang="zh-CN" altLang="en-US" dirty="0"/>
              <a:t>人类的锥状感光细胞中</a:t>
            </a:r>
            <a:r>
              <a:rPr lang="en-US" altLang="zh-CN" dirty="0"/>
              <a:t>65%</a:t>
            </a:r>
            <a:r>
              <a:rPr lang="zh-CN" altLang="en-US" dirty="0"/>
              <a:t>对于红色敏感，</a:t>
            </a:r>
            <a:r>
              <a:rPr lang="en-US" altLang="zh-CN" dirty="0"/>
              <a:t>33%</a:t>
            </a:r>
            <a:r>
              <a:rPr lang="zh-CN" altLang="en-US" dirty="0"/>
              <a:t>对于绿色敏感，只有</a:t>
            </a:r>
            <a:r>
              <a:rPr lang="en-US" altLang="zh-CN" dirty="0"/>
              <a:t>2%</a:t>
            </a:r>
            <a:r>
              <a:rPr lang="zh-CN" altLang="en-US" dirty="0"/>
              <a:t>对于蓝色敏感。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国际照明委员会定义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蓝 </a:t>
            </a:r>
            <a:r>
              <a:rPr lang="en-US" altLang="zh-CN" dirty="0"/>
              <a:t>= 435.8 nm</a:t>
            </a:r>
            <a:br>
              <a:rPr lang="en-US" altLang="zh-CN" dirty="0"/>
            </a:br>
            <a:r>
              <a:rPr lang="zh-CN" altLang="en-US" dirty="0">
                <a:solidFill>
                  <a:srgbClr val="009900"/>
                </a:solidFill>
              </a:rPr>
              <a:t>绿 </a:t>
            </a:r>
            <a:r>
              <a:rPr lang="en-US" altLang="zh-CN" dirty="0">
                <a:solidFill>
                  <a:srgbClr val="009900"/>
                </a:solidFill>
              </a:rPr>
              <a:t>= 546.1 nm</a:t>
            </a:r>
            <a:br>
              <a:rPr lang="en-US" altLang="zh-CN" dirty="0">
                <a:solidFill>
                  <a:srgbClr val="0099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红 </a:t>
            </a:r>
            <a:r>
              <a:rPr lang="en-US" altLang="zh-CN" dirty="0">
                <a:solidFill>
                  <a:srgbClr val="FF0000"/>
                </a:solidFill>
              </a:rPr>
              <a:t>= 700    nm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1363895"/>
            <a:ext cx="43084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80" y="5172396"/>
            <a:ext cx="108426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0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不同颜色的组合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483" y="1600200"/>
            <a:ext cx="4359953" cy="4525963"/>
          </a:xfrm>
        </p:spPr>
        <p:txBody>
          <a:bodyPr/>
          <a:lstStyle/>
          <a:p>
            <a:r>
              <a:rPr lang="zh-CN" altLang="en-US" dirty="0" smtClean="0"/>
              <a:t>光的</a:t>
            </a:r>
            <a:r>
              <a:rPr lang="en-US" altLang="zh-CN" dirty="0" smtClean="0"/>
              <a:t>(</a:t>
            </a:r>
            <a:r>
              <a:rPr lang="zh-CN" altLang="en-US" dirty="0" smtClean="0"/>
              <a:t>加性</a:t>
            </a:r>
            <a:r>
              <a:rPr lang="en-US" altLang="zh-CN" dirty="0" smtClean="0"/>
              <a:t>)</a:t>
            </a:r>
            <a:r>
              <a:rPr lang="zh-CN" altLang="en-US" dirty="0" smtClean="0"/>
              <a:t>原色与二次色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颜料的</a:t>
            </a:r>
            <a:r>
              <a:rPr lang="en-US" altLang="zh-CN" dirty="0" smtClean="0"/>
              <a:t>(</a:t>
            </a:r>
            <a:r>
              <a:rPr lang="zh-CN" altLang="en-US" dirty="0" smtClean="0"/>
              <a:t>减性</a:t>
            </a:r>
            <a:r>
              <a:rPr lang="en-US" altLang="zh-CN" dirty="0" smtClean="0"/>
              <a:t>)</a:t>
            </a:r>
            <a:r>
              <a:rPr lang="zh-CN" altLang="en-US" dirty="0" smtClean="0"/>
              <a:t>原色与二次色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三色值系数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x = X/(X+Y+Z)</a:t>
            </a:r>
            <a:br>
              <a:rPr lang="en-US" altLang="zh-CN" dirty="0" smtClean="0"/>
            </a:br>
            <a:r>
              <a:rPr lang="en-US" altLang="zh-CN" dirty="0" smtClean="0"/>
              <a:t>   y = Y/(X+Y+Z)</a:t>
            </a:r>
            <a:br>
              <a:rPr lang="en-US" altLang="zh-CN" dirty="0" smtClean="0"/>
            </a:br>
            <a:r>
              <a:rPr lang="en-US" altLang="zh-CN" dirty="0" smtClean="0"/>
              <a:t>   z = Z/(X+Y+Z)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61" y="1454150"/>
            <a:ext cx="3079750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636" y="1452563"/>
            <a:ext cx="1106488" cy="19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457200" y="6370707"/>
            <a:ext cx="72484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https://www.printplace.com/blog/reasons-for-cmyk-printing/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5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彩色模型</a:t>
            </a:r>
            <a:r>
              <a:rPr lang="en-US" altLang="zh-CN" dirty="0"/>
              <a:t>(I): RGB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加性模型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06" y="3123905"/>
            <a:ext cx="2435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06" y="3123905"/>
            <a:ext cx="11318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18" y="2606830"/>
            <a:ext cx="3260725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12" y="2344355"/>
            <a:ext cx="96202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85335" cy="4525963"/>
          </a:xfrm>
        </p:spPr>
        <p:txBody>
          <a:bodyPr/>
          <a:lstStyle/>
          <a:p>
            <a:r>
              <a:rPr lang="en-US" altLang="zh-CN" dirty="0" smtClean="0"/>
              <a:t>(2</a:t>
            </a:r>
            <a:r>
              <a:rPr lang="en-US" altLang="zh-CN" baseline="30000" dirty="0" smtClean="0"/>
              <a:t>8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= 16,777,216</a:t>
            </a:r>
          </a:p>
        </p:txBody>
      </p:sp>
    </p:spTree>
    <p:extLst>
      <p:ext uri="{BB962C8B-B14F-4D97-AF65-F5344CB8AC3E}">
        <p14:creationId xmlns:p14="http://schemas.microsoft.com/office/powerpoint/2010/main" val="18607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447055"/>
              </p:ext>
            </p:extLst>
          </p:nvPr>
        </p:nvGraphicFramePr>
        <p:xfrm>
          <a:off x="602430" y="3851918"/>
          <a:ext cx="2717543" cy="19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" name="Equation" r:id="rId3" imgW="990360" imgH="711000" progId="Equation.DSMT4">
                  <p:embed/>
                </p:oleObj>
              </mc:Choice>
              <mc:Fallback>
                <p:oleObj name="Equation" r:id="rId3" imgW="9903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430" y="3851918"/>
                        <a:ext cx="2717543" cy="1951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dirty="0"/>
              <a:t>彩色模型</a:t>
            </a:r>
            <a:r>
              <a:rPr lang="en-US" altLang="zh-CN" dirty="0"/>
              <a:t>(</a:t>
            </a:r>
            <a:r>
              <a:rPr lang="en-US" altLang="zh-CN" dirty="0" smtClean="0"/>
              <a:t>II): CMYK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减性模型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1443" y="5949466"/>
            <a:ext cx="72484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https://www.printplace.com/blog/reasons-for-cmyk-printing/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05483" y="1600200"/>
            <a:ext cx="4359953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 smtClean="0"/>
              <a:t>CMYK </a:t>
            </a:r>
            <a:r>
              <a:rPr lang="zh-CN" altLang="en-US" kern="0" dirty="0" smtClean="0"/>
              <a:t>模型更适合打印和印刷。</a:t>
            </a:r>
            <a:endParaRPr lang="en-US" altLang="zh-CN" kern="0" dirty="0" smtClean="0"/>
          </a:p>
          <a:p>
            <a:endParaRPr lang="en-US" altLang="zh-CN" kern="0" dirty="0"/>
          </a:p>
          <a:p>
            <a:r>
              <a:rPr lang="zh-CN" altLang="en-US" kern="0" dirty="0"/>
              <a:t>相对</a:t>
            </a:r>
            <a:r>
              <a:rPr lang="zh-CN" altLang="en-US" kern="0" dirty="0" smtClean="0"/>
              <a:t>于</a:t>
            </a:r>
            <a:r>
              <a:rPr lang="en-US" altLang="zh-CN" kern="0" dirty="0" smtClean="0"/>
              <a:t>RGB, CMYK</a:t>
            </a:r>
            <a:r>
              <a:rPr lang="zh-CN" altLang="en-US" kern="0" dirty="0" smtClean="0"/>
              <a:t>更容易实现浅色。</a:t>
            </a:r>
            <a:endParaRPr lang="zh-CN" altLang="en-US" kern="0" dirty="0"/>
          </a:p>
        </p:txBody>
      </p:sp>
      <p:pic>
        <p:nvPicPr>
          <p:cNvPr id="22604" name="Picture 76" descr="RGB vs CMYK color differenc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09" y="3502839"/>
            <a:ext cx="4204291" cy="23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06" name="Picture 78" descr="https://www.printplace.com/blog/wp-content/uploads/2017/04/Why-Printing-Uses-CMYK-Image-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09" y="1376787"/>
            <a:ext cx="3544555" cy="200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HSI/HSL/HSV</a:t>
            </a:r>
            <a:r>
              <a:rPr lang="zh-CN" altLang="en-US" dirty="0" smtClean="0"/>
              <a:t>彩色模型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3030279" cy="4525963"/>
          </a:xfrm>
        </p:spPr>
        <p:txBody>
          <a:bodyPr/>
          <a:lstStyle/>
          <a:p>
            <a:r>
              <a:rPr lang="en-US" altLang="zh-CN" dirty="0" smtClean="0"/>
              <a:t>H: </a:t>
            </a:r>
            <a:r>
              <a:rPr lang="zh-CN" altLang="en-US" dirty="0" smtClean="0"/>
              <a:t>色调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smtClean="0">
                <a:solidFill>
                  <a:srgbClr val="009900"/>
                </a:solidFill>
              </a:rPr>
              <a:t>- </a:t>
            </a:r>
            <a:r>
              <a:rPr lang="zh-CN" altLang="en-US" dirty="0" smtClean="0">
                <a:solidFill>
                  <a:srgbClr val="009900"/>
                </a:solidFill>
              </a:rPr>
              <a:t>纯度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S: </a:t>
            </a:r>
            <a:r>
              <a:rPr lang="zh-CN" altLang="en-US" dirty="0" smtClean="0"/>
              <a:t>饱和度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009900"/>
                </a:solidFill>
              </a:rPr>
              <a:t>   - </a:t>
            </a:r>
            <a:r>
              <a:rPr lang="zh-CN" altLang="en-US" dirty="0" smtClean="0">
                <a:solidFill>
                  <a:srgbClr val="009900"/>
                </a:solidFill>
              </a:rPr>
              <a:t>白色的稀释度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I:  </a:t>
            </a:r>
            <a:r>
              <a:rPr lang="zh-CN" altLang="en-US" dirty="0" smtClean="0"/>
              <a:t>强度 </a:t>
            </a:r>
            <a:r>
              <a:rPr lang="en-US" altLang="zh-CN" dirty="0" smtClean="0"/>
              <a:t>(intensity)</a:t>
            </a:r>
          </a:p>
          <a:p>
            <a:r>
              <a:rPr lang="en-US" altLang="zh-CN" dirty="0" smtClean="0"/>
              <a:t>L: </a:t>
            </a:r>
            <a:r>
              <a:rPr lang="zh-CN" altLang="en-US" dirty="0" smtClean="0"/>
              <a:t>亮度 </a:t>
            </a:r>
            <a:r>
              <a:rPr lang="en-US" altLang="zh-CN" dirty="0" smtClean="0"/>
              <a:t>(lightness)</a:t>
            </a:r>
          </a:p>
          <a:p>
            <a:r>
              <a:rPr lang="en-US" altLang="zh-CN" dirty="0" smtClean="0"/>
              <a:t>V: </a:t>
            </a:r>
            <a:r>
              <a:rPr lang="zh-CN" altLang="en-US" dirty="0" smtClean="0"/>
              <a:t>亮度 </a:t>
            </a:r>
            <a:r>
              <a:rPr lang="en-US" altLang="zh-CN" dirty="0" smtClean="0"/>
              <a:t>(value)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78" y="1353408"/>
            <a:ext cx="5348434" cy="501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灰度图像转换为伪彩色图像 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16379"/>
            <a:ext cx="4019550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97" y="1616379"/>
            <a:ext cx="3792537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17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灰度图像转换为伪彩色图像 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66888"/>
            <a:ext cx="4495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4814888"/>
            <a:ext cx="61372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3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伪彩色多通道图像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639888"/>
            <a:ext cx="2682875" cy="400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5764213"/>
            <a:ext cx="5002213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9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863725"/>
            <a:ext cx="3614738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38" y="1882775"/>
            <a:ext cx="9525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彩色图像变换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20374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644650"/>
            <a:ext cx="3481388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4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6127750"/>
            <a:ext cx="6518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彩色图像色调校正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39488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第二讲：简要回顾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8958"/>
            <a:ext cx="8484669" cy="4525963"/>
          </a:xfrm>
        </p:spPr>
        <p:txBody>
          <a:bodyPr/>
          <a:lstStyle/>
          <a:p>
            <a:r>
              <a:rPr lang="zh-CN" altLang="en-US" dirty="0" smtClean="0"/>
              <a:t>图像格式的基本概念和常用类型 </a:t>
            </a:r>
            <a:r>
              <a:rPr lang="en-US" altLang="zh-CN" dirty="0" smtClean="0"/>
              <a:t>(TIFF, JPEG)</a:t>
            </a:r>
          </a:p>
          <a:p>
            <a:r>
              <a:rPr lang="zh-CN" altLang="en-US" dirty="0" smtClean="0"/>
              <a:t>图像获取的基本概念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典型采集场景</a:t>
            </a:r>
            <a:r>
              <a:rPr lang="en-US" altLang="zh-CN" dirty="0" smtClean="0">
                <a:solidFill>
                  <a:srgbClr val="009900"/>
                </a:solidFill>
              </a:rPr>
              <a:t/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典型成像设备 </a:t>
            </a:r>
            <a:r>
              <a:rPr lang="en-US" altLang="zh-CN" dirty="0" smtClean="0">
                <a:solidFill>
                  <a:srgbClr val="009900"/>
                </a:solidFill>
              </a:rPr>
              <a:t>CCD vs CMOS</a:t>
            </a:r>
          </a:p>
          <a:p>
            <a:r>
              <a:rPr lang="zh-CN" altLang="en-US" dirty="0" smtClean="0"/>
              <a:t>图像采样与量化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9900"/>
                </a:solidFill>
              </a:rPr>
              <a:t>- </a:t>
            </a:r>
            <a:r>
              <a:rPr lang="zh-CN" altLang="en-US" dirty="0" smtClean="0">
                <a:solidFill>
                  <a:srgbClr val="009900"/>
                </a:solidFill>
              </a:rPr>
              <a:t>像素的位深度 </a:t>
            </a:r>
            <a:r>
              <a:rPr lang="en-US" altLang="zh-CN" dirty="0" smtClean="0">
                <a:solidFill>
                  <a:srgbClr val="009900"/>
                </a:solidFill>
              </a:rPr>
              <a:t>(bit depth)</a:t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空间采样，灰度采样</a:t>
            </a:r>
            <a:r>
              <a:rPr lang="en-US" altLang="zh-CN" dirty="0" smtClean="0">
                <a:solidFill>
                  <a:srgbClr val="009900"/>
                </a:solidFill>
              </a:rPr>
              <a:t/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空间分辨率，灰度分辨率</a:t>
            </a:r>
            <a:r>
              <a:rPr lang="en-US" altLang="zh-CN" dirty="0" smtClean="0">
                <a:solidFill>
                  <a:srgbClr val="009900"/>
                </a:solidFill>
              </a:rPr>
              <a:t/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图像的动态范围，饱和</a:t>
            </a:r>
            <a:r>
              <a:rPr lang="zh-CN" altLang="en-US" dirty="0">
                <a:solidFill>
                  <a:srgbClr val="009900"/>
                </a:solidFill>
              </a:rPr>
              <a:t>度</a:t>
            </a:r>
            <a:r>
              <a:rPr lang="zh-CN" altLang="en-US" dirty="0" smtClean="0">
                <a:solidFill>
                  <a:srgbClr val="009900"/>
                </a:solidFill>
              </a:rPr>
              <a:t>和对比度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/>
              <a:t>像素间的基本关系</a:t>
            </a:r>
            <a:endParaRPr lang="en-US" altLang="zh-CN" dirty="0" smtClean="0"/>
          </a:p>
          <a:p>
            <a:r>
              <a:rPr lang="zh-CN" altLang="en-US" dirty="0" smtClean="0"/>
              <a:t>图像插值</a:t>
            </a:r>
            <a:endParaRPr lang="en-US" altLang="zh-CN" dirty="0" smtClean="0"/>
          </a:p>
          <a:p>
            <a:r>
              <a:rPr lang="zh-CN" altLang="en-US" dirty="0" smtClean="0"/>
              <a:t>图像的基本数学运算，线性系统</a:t>
            </a:r>
            <a:r>
              <a:rPr lang="en-US" altLang="zh-CN" dirty="0" smtClean="0"/>
              <a:t>/</a:t>
            </a:r>
            <a:r>
              <a:rPr lang="zh-CN" altLang="en-US" dirty="0" smtClean="0"/>
              <a:t>线性算子的基本概念</a:t>
            </a:r>
            <a:endParaRPr lang="en-US" altLang="zh-CN" dirty="0" smtClean="0"/>
          </a:p>
          <a:p>
            <a:r>
              <a:rPr lang="zh-CN" altLang="en-US" dirty="0" smtClean="0"/>
              <a:t>图像的彩色模型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(I)</a:t>
            </a:r>
            <a:endParaRPr lang="zh-CN" altLang="en-US" sz="2600" kern="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822450"/>
            <a:ext cx="371951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1827213"/>
            <a:ext cx="966788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9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(II)</a:t>
            </a:r>
            <a:endParaRPr lang="zh-CN" altLang="en-US" sz="2600" kern="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933575"/>
            <a:ext cx="6880225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324350"/>
            <a:ext cx="645795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2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(III)</a:t>
            </a:r>
            <a:endParaRPr lang="zh-CN" altLang="en-US" sz="2600" kern="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865313"/>
            <a:ext cx="67151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137025"/>
            <a:ext cx="62071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0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彩色图像处理示例 </a:t>
            </a:r>
            <a:r>
              <a:rPr lang="en-US" altLang="zh-CN" sz="2600" kern="0" dirty="0" smtClean="0"/>
              <a:t>(IV)</a:t>
            </a:r>
            <a:endParaRPr lang="zh-CN" altLang="en-US" sz="2600" kern="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833563"/>
            <a:ext cx="6831012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140200"/>
            <a:ext cx="60007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常用图像处理软件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Adobe Photoshop (I)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84417" y="1162210"/>
            <a:ext cx="8905795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主要用于光栅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(raster)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图像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(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像素图像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)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编辑，图形设计和数字美术。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主要使用图像层 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(layering)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来实现设计与编辑的功能。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1988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年由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Thomas &amp; John Knoll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兄弟首创，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1989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年出售给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Adobe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，目前已成为事实上的工业标准。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en-US" altLang="zh-CN" sz="2400" kern="0" dirty="0" smtClean="0">
                <a:solidFill>
                  <a:srgbClr val="000099"/>
                </a:solidFill>
              </a:rPr>
              <a:t>Adobe Photoshop 1.0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1990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日开始发售。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主要格式是 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.PSD (</a:t>
            </a:r>
            <a:r>
              <a:rPr lang="en-US" altLang="zh-CN" sz="2400" kern="0" dirty="0" err="1" smtClean="0">
                <a:solidFill>
                  <a:srgbClr val="000099"/>
                </a:solidFill>
              </a:rPr>
              <a:t>photoshop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 document).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支持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30,000×30,000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像素的图像，文件最大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2GB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Adobe Photoshop (II)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0793" y="1223682"/>
            <a:ext cx="8522413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大文件格式 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.PSB (Photoshop Big)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支持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300,000×300,000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像素图像，文件大小上限为 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4 Exabyte (4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百万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TB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）。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支持多种彩色模型 （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RGB, CMYK, CIELAB, Duotone, LAB)</a:t>
            </a: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>
                <a:solidFill>
                  <a:srgbClr val="000099"/>
                </a:solidFill>
              </a:rPr>
              <a:t>主要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功能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/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kern="0" dirty="0" smtClean="0">
                <a:solidFill>
                  <a:srgbClr val="000099"/>
                </a:solidFill>
              </a:rPr>
              <a:t>	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>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像素编辑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图像校正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9900"/>
                </a:solidFill>
              </a:rPr>
              <a:t>	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>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图像滤波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三维设计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简单视频编辑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Adobe Photoshop (III)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377363"/>
            <a:ext cx="8522413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易用性较好但编程功能有限。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常用功能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/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kern="0" dirty="0" smtClean="0">
                <a:solidFill>
                  <a:srgbClr val="000099"/>
                </a:solidFill>
              </a:rPr>
              <a:t>	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>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图像格式转换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图像文件大小调整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图像亮度，对比度，色彩调整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基本图像处理 （滤镜功能）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排版图设计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图像打印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pPr marL="0" indent="0">
              <a:buNone/>
            </a:pP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</a:t>
            </a: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Adobe Illustrator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01842" y="1321463"/>
            <a:ext cx="4157144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用于矢量图设计，包括高端科技出版图形设计与排版。出版业常采用。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可通过便利的图形缩放，颜色修改等等。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可使用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EPS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图形格式。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复杂几何造型功能有限。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1987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月开始发售。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  <p:sp>
        <p:nvSpPr>
          <p:cNvPr id="5" name="AutoShape 2" descr="https://www.cia.edu/files/blog/full/image14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80" y="3537878"/>
            <a:ext cx="4818794" cy="23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err="1" smtClean="0"/>
              <a:t>OpenCV</a:t>
            </a:r>
            <a:r>
              <a:rPr lang="en-US" altLang="zh-CN" sz="2600" kern="0" dirty="0" smtClean="0"/>
              <a:t> (I)</a:t>
            </a:r>
            <a:endParaRPr lang="zh-CN" altLang="en-US" sz="26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387" y="1285875"/>
            <a:ext cx="1571625" cy="16764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61890" y="1285875"/>
            <a:ext cx="692992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早期主要由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Intel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支持，第一版于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2000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6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CVPR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首发。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主要编程语言是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C++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，提供已优化代码。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>
                <a:solidFill>
                  <a:srgbClr val="000099"/>
                </a:solidFill>
              </a:rPr>
              <a:t>正式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版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1.0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2006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年发布。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en-US" altLang="zh-CN" sz="2400" kern="0" dirty="0" smtClean="0">
                <a:solidFill>
                  <a:srgbClr val="000099"/>
                </a:solidFill>
              </a:rPr>
              <a:t>OpenCV2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2009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月分布。</a:t>
            </a:r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en-US" altLang="zh-CN" sz="2400" kern="0" dirty="0" smtClean="0">
                <a:solidFill>
                  <a:srgbClr val="000099"/>
                </a:solidFill>
              </a:rPr>
              <a:t>2012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8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月成立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OpenCV.org</a:t>
            </a:r>
            <a:r>
              <a:rPr lang="zh-CN" altLang="en-US" sz="2400" kern="0" dirty="0">
                <a:solidFill>
                  <a:srgbClr val="000099"/>
                </a:solidFill>
              </a:rPr>
              <a:t>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C502-7B97-40E9-8B9B-1DFCD9C8E58C}" type="slidenum">
              <a:rPr lang="en-US"/>
              <a:pPr/>
              <a:t>4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4" y="561890"/>
            <a:ext cx="8229600" cy="555095"/>
          </a:xfrm>
          <a:noFill/>
          <a:ln/>
        </p:spPr>
        <p:txBody>
          <a:bodyPr/>
          <a:lstStyle/>
          <a:p>
            <a:r>
              <a:rPr lang="zh-CN" altLang="en-US" dirty="0"/>
              <a:t>常用成像设备：</a:t>
            </a:r>
            <a:r>
              <a:rPr lang="en-US" altLang="zh-CN" dirty="0"/>
              <a:t>CCD (</a:t>
            </a:r>
            <a:r>
              <a:rPr lang="zh-CN" altLang="en-US" dirty="0"/>
              <a:t>电荷耦合器件）</a:t>
            </a:r>
            <a:endParaRPr lang="en-US" dirty="0"/>
          </a:p>
        </p:txBody>
      </p:sp>
      <p:pic>
        <p:nvPicPr>
          <p:cNvPr id="9218" name="Picture 2" descr="http://upload.wikimedia.org/wikipedia/commons/a/a1/CC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5" y="1256566"/>
            <a:ext cx="2783158" cy="18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1564" y="6012664"/>
            <a:ext cx="72769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http://micro.magnet.fsu.edu/primer/java/digitalimaging/ccd/interline/index.html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90" y="1247176"/>
            <a:ext cx="3691645" cy="4542874"/>
          </a:xfrm>
          <a:prstGeom prst="rect">
            <a:avLst/>
          </a:prstGeom>
        </p:spPr>
      </p:pic>
      <p:pic>
        <p:nvPicPr>
          <p:cNvPr id="13314" name="Picture 2" descr="CCD sensor arr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4" y="3248513"/>
            <a:ext cx="3819659" cy="249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err="1" smtClean="0"/>
              <a:t>OpenCV</a:t>
            </a:r>
            <a:r>
              <a:rPr lang="en-US" altLang="zh-CN" sz="2600" kern="0" dirty="0" smtClean="0"/>
              <a:t> (II)</a:t>
            </a:r>
            <a:endParaRPr lang="zh-CN" altLang="en-US" sz="26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387" y="1285875"/>
            <a:ext cx="1571625" cy="16764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361467" y="1285875"/>
            <a:ext cx="692992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提供基本图像处理功能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目前包括超过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2500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个优化计算机视觉算法。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主要功能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/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物体识别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跟踪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物体几何重建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支持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Python, Java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和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MATLAB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接口。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支持深度学习框架 </a:t>
            </a:r>
            <a:r>
              <a:rPr lang="en-US" altLang="zh-CN" sz="2400" kern="0" dirty="0" err="1" smtClean="0">
                <a:solidFill>
                  <a:srgbClr val="000099"/>
                </a:solidFill>
              </a:rPr>
              <a:t>TensorFlow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, Torch/</a:t>
            </a:r>
            <a:r>
              <a:rPr lang="en-US" altLang="zh-CN" sz="2400" kern="0" dirty="0" err="1" smtClean="0">
                <a:solidFill>
                  <a:srgbClr val="000099"/>
                </a:solidFill>
              </a:rPr>
              <a:t>PyTorch</a:t>
            </a:r>
            <a:r>
              <a:rPr lang="en-US" altLang="zh-CN" sz="2400" kern="0" dirty="0">
                <a:solidFill>
                  <a:srgbClr val="000099"/>
                </a:solidFill>
              </a:rPr>
              <a:t>.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199" y="52106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MATLAB </a:t>
            </a:r>
            <a:r>
              <a:rPr lang="zh-CN" altLang="en-US" sz="2600" kern="0" dirty="0" smtClean="0"/>
              <a:t>图像处理工具箱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199" y="1360502"/>
            <a:ext cx="8398702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基本输入输出，格式转换，显示，主要针对单幅图像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图像的几何变换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线性滤波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图像形态学处理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图像增强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图像分割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图像去模糊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彩色图像处理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大图像处理</a:t>
            </a:r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199" y="592774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MATLAB </a:t>
            </a:r>
            <a:r>
              <a:rPr lang="zh-CN" altLang="en-US" sz="2600" kern="0" dirty="0" smtClean="0"/>
              <a:t>计算机视觉工具箱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199" y="1351625"/>
            <a:ext cx="8398702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基本输入输出，格式转换，显示，主要针对视频文件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提供与</a:t>
            </a:r>
            <a:r>
              <a:rPr lang="en-US" altLang="zh-CN" sz="2400" kern="0" dirty="0" err="1" smtClean="0">
                <a:solidFill>
                  <a:srgbClr val="000099"/>
                </a:solidFill>
              </a:rPr>
              <a:t>OpenCV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的接口</a:t>
            </a:r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图像配准和立体视觉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物体识别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运动估计与跟踪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图像的几何变换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图像滤波和增强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图像的统计学和形态学处理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代码生成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PIL/Pillow</a:t>
            </a:r>
            <a:endParaRPr lang="zh-CN" altLang="en-US" sz="2600" kern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307236"/>
            <a:ext cx="8398702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400" kern="0" dirty="0" smtClean="0">
                <a:solidFill>
                  <a:srgbClr val="000099"/>
                </a:solidFill>
              </a:rPr>
              <a:t>PIL- Python Imaging Library</a:t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dirty="0">
                <a:hlinkClick r:id="rId2"/>
              </a:rPr>
              <a:t>http://www.pythonware.com/products/pil/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/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kern="0" dirty="0" smtClean="0">
                <a:solidFill>
                  <a:srgbClr val="000099"/>
                </a:solidFill>
              </a:rPr>
              <a:t>	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>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基本图像操作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图像增强，滤波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最早起始于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1995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最后一个稳定版是 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PIL1.1.7,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发布于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2009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11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月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en-US" altLang="zh-CN" sz="2400" kern="0" dirty="0" smtClean="0">
                <a:solidFill>
                  <a:srgbClr val="000099"/>
                </a:solidFill>
              </a:rPr>
              <a:t>Pillow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在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PIL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基础上开发，提供对于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Python 3.x 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版的支持。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基本图像处理工具简介：</a:t>
            </a:r>
            <a:r>
              <a:rPr lang="en-US" altLang="zh-CN" sz="2600" kern="0" dirty="0" smtClean="0"/>
              <a:t>IDL</a:t>
            </a:r>
            <a:endParaRPr lang="zh-CN" altLang="en-US" sz="2600" kern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65" y="4652225"/>
            <a:ext cx="6935056" cy="170178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57200" y="1375346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 smtClean="0">
                <a:solidFill>
                  <a:srgbClr val="000099"/>
                </a:solidFill>
              </a:rPr>
              <a:t>早期开发起始于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>1970</a:t>
            </a:r>
            <a:r>
              <a:rPr lang="zh-CN" altLang="en-US" sz="2400" kern="0" dirty="0" smtClean="0">
                <a:solidFill>
                  <a:srgbClr val="000099"/>
                </a:solidFill>
              </a:rPr>
              <a:t>年代。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在几个专业领域有广泛使用。</a:t>
            </a:r>
            <a:r>
              <a:rPr lang="en-US" altLang="zh-CN" sz="2400" kern="0" dirty="0" smtClean="0">
                <a:solidFill>
                  <a:srgbClr val="000099"/>
                </a:solidFill>
              </a:rPr>
              <a:t/>
            </a:r>
            <a:br>
              <a:rPr lang="en-US" altLang="zh-CN" sz="2400" kern="0" dirty="0" smtClean="0">
                <a:solidFill>
                  <a:srgbClr val="000099"/>
                </a:solidFill>
              </a:rPr>
            </a:br>
            <a:r>
              <a:rPr lang="en-US" altLang="zh-CN" sz="2400" kern="0" dirty="0" smtClean="0">
                <a:solidFill>
                  <a:srgbClr val="000099"/>
                </a:solidFill>
              </a:rPr>
              <a:t>	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>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天文学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地理信息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大气物理</a:t>
            </a:r>
            <a:r>
              <a:rPr lang="en-US" altLang="zh-CN" sz="2400" kern="0" dirty="0" smtClean="0">
                <a:solidFill>
                  <a:srgbClr val="009900"/>
                </a:solidFill>
              </a:rPr>
              <a:t/>
            </a:r>
            <a:br>
              <a:rPr lang="en-US" altLang="zh-CN" sz="2400" kern="0" dirty="0" smtClean="0">
                <a:solidFill>
                  <a:srgbClr val="009900"/>
                </a:solidFill>
              </a:rPr>
            </a:br>
            <a:r>
              <a:rPr lang="en-US" altLang="zh-CN" sz="2400" kern="0" dirty="0" smtClean="0">
                <a:solidFill>
                  <a:srgbClr val="009900"/>
                </a:solidFill>
              </a:rPr>
              <a:t>	- </a:t>
            </a:r>
            <a:r>
              <a:rPr lang="zh-CN" altLang="en-US" sz="2400" kern="0" dirty="0" smtClean="0">
                <a:solidFill>
                  <a:srgbClr val="009900"/>
                </a:solidFill>
              </a:rPr>
              <a:t>医学影像</a:t>
            </a:r>
            <a:endParaRPr lang="en-US" altLang="zh-CN" sz="2400" kern="0" dirty="0" smtClean="0">
              <a:solidFill>
                <a:srgbClr val="009900"/>
              </a:solidFill>
            </a:endParaRPr>
          </a:p>
          <a:p>
            <a:r>
              <a:rPr lang="zh-CN" altLang="en-US" sz="2400" kern="0" dirty="0" smtClean="0">
                <a:solidFill>
                  <a:srgbClr val="000099"/>
                </a:solidFill>
              </a:rPr>
              <a:t>交互式语言，支持矢量处理和数值分析。</a:t>
            </a:r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 smtClean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0099"/>
              </a:solidFill>
            </a:endParaRPr>
          </a:p>
          <a:p>
            <a:endParaRPr lang="en-US" altLang="zh-CN" sz="2400" kern="0" dirty="0">
              <a:solidFill>
                <a:srgbClr val="002060"/>
              </a:solidFill>
            </a:endParaRPr>
          </a:p>
          <a:p>
            <a:endParaRPr lang="en-US" altLang="zh-CN" sz="24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图像的空间滤波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91" y="1236360"/>
            <a:ext cx="3382963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6972"/>
            <a:ext cx="5360987" cy="14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一个简单例子：均值滤波</a:t>
            </a:r>
            <a:endParaRPr lang="zh-CN" altLang="en-US" sz="2600" kern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3" y="1343611"/>
            <a:ext cx="1433162" cy="142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63" y="1927810"/>
            <a:ext cx="12065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6"/>
          <a:stretch/>
        </p:blipFill>
        <p:spPr bwMode="auto">
          <a:xfrm>
            <a:off x="457200" y="1343610"/>
            <a:ext cx="1840638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986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1873250"/>
            <a:ext cx="5800725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044950"/>
            <a:ext cx="5853113" cy="59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均值滤波的一个实际应用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290501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8" y="1539136"/>
            <a:ext cx="6024563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均值滤波的一个改进：中值滤波</a:t>
            </a:r>
            <a:endParaRPr lang="zh-CN" altLang="en-US" sz="2600" kern="0" dirty="0"/>
          </a:p>
        </p:txBody>
      </p:sp>
      <p:sp>
        <p:nvSpPr>
          <p:cNvPr id="5" name="文本框 4"/>
          <p:cNvSpPr txBox="1"/>
          <p:nvPr/>
        </p:nvSpPr>
        <p:spPr>
          <a:xfrm>
            <a:off x="1775534" y="4394447"/>
            <a:ext cx="532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0099"/>
                </a:solidFill>
              </a:rPr>
              <a:t>中值滤波是一种非线性滤波</a:t>
            </a:r>
            <a:endParaRPr lang="zh-CN" altLang="en-US" dirty="0">
              <a:solidFill>
                <a:srgbClr val="000099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56239"/>
              </p:ext>
            </p:extLst>
          </p:nvPr>
        </p:nvGraphicFramePr>
        <p:xfrm>
          <a:off x="1775534" y="5816190"/>
          <a:ext cx="5749505" cy="446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4" imgW="3593880" imgH="279360" progId="Equation.DSMT4">
                  <p:embed/>
                </p:oleObj>
              </mc:Choice>
              <mc:Fallback>
                <p:oleObj name="Equation" r:id="rId4" imgW="3593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5534" y="5816190"/>
                        <a:ext cx="5749505" cy="446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71252" y="5338916"/>
            <a:ext cx="483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证明非线性的一个反例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222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图像的空间滤波：基本概念</a:t>
            </a:r>
            <a:endParaRPr lang="zh-CN" altLang="en-US" sz="2600" kern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9988"/>
            <a:ext cx="3902075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39" y="5903511"/>
            <a:ext cx="59197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124637"/>
              </p:ext>
            </p:extLst>
          </p:nvPr>
        </p:nvGraphicFramePr>
        <p:xfrm>
          <a:off x="4614862" y="4496804"/>
          <a:ext cx="437197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Equation" r:id="rId5" imgW="2616120" imgH="863280" progId="Equation.DSMT4">
                  <p:embed/>
                </p:oleObj>
              </mc:Choice>
              <mc:Fallback>
                <p:oleObj name="Equation" r:id="rId5" imgW="261612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862" y="4496804"/>
                        <a:ext cx="4371975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057102"/>
              </p:ext>
            </p:extLst>
          </p:nvPr>
        </p:nvGraphicFramePr>
        <p:xfrm>
          <a:off x="4572000" y="1287204"/>
          <a:ext cx="22082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Equation" r:id="rId7" imgW="1320480" imgH="266400" progId="Equation.DSMT4">
                  <p:embed/>
                </p:oleObj>
              </mc:Choice>
              <mc:Fallback>
                <p:oleObj name="Equation" r:id="rId7" imgW="13204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0" y="1287204"/>
                        <a:ext cx="22082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572000" y="2448437"/>
            <a:ext cx="378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Correlation between </a:t>
            </a:r>
            <a:r>
              <a:rPr lang="en-US" altLang="zh-CN" i="1" dirty="0" smtClean="0"/>
              <a:t>w</a:t>
            </a:r>
            <a:r>
              <a:rPr lang="en-US" altLang="zh-CN" dirty="0" smtClean="0"/>
              <a:t>() and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2000" y="4186821"/>
            <a:ext cx="378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 between </a:t>
            </a:r>
            <a:r>
              <a:rPr lang="en-US" altLang="zh-CN" i="1" dirty="0" smtClean="0"/>
              <a:t>w</a:t>
            </a:r>
            <a:r>
              <a:rPr lang="en-US" altLang="zh-CN" dirty="0" smtClean="0"/>
              <a:t>() and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76699"/>
              </p:ext>
            </p:extLst>
          </p:nvPr>
        </p:nvGraphicFramePr>
        <p:xfrm>
          <a:off x="4805363" y="2909888"/>
          <a:ext cx="399097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Equation" r:id="rId9" imgW="2387520" imgH="431640" progId="Equation.DSMT4">
                  <p:embed/>
                </p:oleObj>
              </mc:Choice>
              <mc:Fallback>
                <p:oleObj name="Equation" r:id="rId9" imgW="23875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5363" y="2909888"/>
                        <a:ext cx="3990975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270643" y="1972638"/>
            <a:ext cx="173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相关函数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0643" y="3864447"/>
            <a:ext cx="173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卷积函数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47043" y="1333181"/>
            <a:ext cx="211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空间滤波器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核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https://4.img-dpreview.com/files/p/E~TS590x0~articles/0671207908/canon-120-x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1232511"/>
            <a:ext cx="2450465" cy="194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常用成像设备：</a:t>
            </a:r>
            <a:r>
              <a:rPr lang="en-US" altLang="zh-CN" dirty="0"/>
              <a:t>CMOS (</a:t>
            </a:r>
            <a:r>
              <a:rPr lang="zh-CN" altLang="en-US" dirty="0"/>
              <a:t>互补金属氧化物半导体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4340" name="Picture 4" descr="CCD and CMOS architecture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55" y="2643462"/>
            <a:ext cx="6007545" cy="26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5665053"/>
            <a:ext cx="8814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4"/>
              </a:rPr>
              <a:t>https://www.azom.com/article.aspx?ArticleID=16321</a:t>
            </a:r>
            <a:endParaRPr lang="en-US" altLang="zh-CN" sz="1600" dirty="0"/>
          </a:p>
          <a:p>
            <a:r>
              <a:rPr lang="en-US" altLang="zh-CN" sz="1600" dirty="0">
                <a:hlinkClick r:id="rId5"/>
              </a:rPr>
              <a:t>https://www.dpreview.com/news/0671207908/canon-is-now-selling-cmos-image-sensors-including-a-120mp-aps-h-beast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95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09" y="1409933"/>
            <a:ext cx="5405437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一维信号空间相关与卷积示例</a:t>
            </a:r>
            <a:endParaRPr lang="zh-CN" altLang="en-US" sz="2600" kern="0" dirty="0"/>
          </a:p>
        </p:txBody>
      </p:sp>
      <p:sp>
        <p:nvSpPr>
          <p:cNvPr id="5" name="矩形 4"/>
          <p:cNvSpPr/>
          <p:nvPr/>
        </p:nvSpPr>
        <p:spPr>
          <a:xfrm>
            <a:off x="3025696" y="5731726"/>
            <a:ext cx="1018479" cy="1784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81471" y="5746594"/>
            <a:ext cx="1018479" cy="1784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74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67" y="1411876"/>
            <a:ext cx="432117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67" y="1494426"/>
            <a:ext cx="938212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/>
              <a:t>二</a:t>
            </a:r>
            <a:r>
              <a:rPr lang="zh-CN" altLang="en-US" sz="2600" kern="0" dirty="0" smtClean="0"/>
              <a:t>维信号空间相关与卷积示例</a:t>
            </a:r>
            <a:endParaRPr lang="zh-CN" alt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24019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计算图像的一阶和二阶导数</a:t>
            </a:r>
            <a:endParaRPr lang="zh-CN" altLang="en-US" sz="2600" kern="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483137"/>
              </p:ext>
            </p:extLst>
          </p:nvPr>
        </p:nvGraphicFramePr>
        <p:xfrm>
          <a:off x="1729247" y="1541616"/>
          <a:ext cx="5698299" cy="827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3" imgW="2971800" imgH="431640" progId="Equation.DSMT4">
                  <p:embed/>
                </p:oleObj>
              </mc:Choice>
              <mc:Fallback>
                <p:oleObj name="Equation" r:id="rId3" imgW="2971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9247" y="1541616"/>
                        <a:ext cx="5698299" cy="827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122511"/>
              </p:ext>
            </p:extLst>
          </p:nvPr>
        </p:nvGraphicFramePr>
        <p:xfrm>
          <a:off x="1582738" y="2370138"/>
          <a:ext cx="56737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5" imgW="2958840" imgH="431640" progId="Equation.DSMT4">
                  <p:embed/>
                </p:oleObj>
              </mc:Choice>
              <mc:Fallback>
                <p:oleObj name="Equation" r:id="rId5" imgW="2958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2738" y="2370138"/>
                        <a:ext cx="5673725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45653"/>
              </p:ext>
            </p:extLst>
          </p:nvPr>
        </p:nvGraphicFramePr>
        <p:xfrm>
          <a:off x="2057400" y="3504995"/>
          <a:ext cx="47244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7" imgW="2463480" imgH="419040" progId="Equation.DSMT4">
                  <p:embed/>
                </p:oleObj>
              </mc:Choice>
              <mc:Fallback>
                <p:oleObj name="Equation" r:id="rId7" imgW="24634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7400" y="3504995"/>
                        <a:ext cx="4724400" cy="80327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81274"/>
              </p:ext>
            </p:extLst>
          </p:nvPr>
        </p:nvGraphicFramePr>
        <p:xfrm>
          <a:off x="1668463" y="4513263"/>
          <a:ext cx="55038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9" imgW="2869920" imgH="419040" progId="Equation.DSMT4">
                  <p:embed/>
                </p:oleObj>
              </mc:Choice>
              <mc:Fallback>
                <p:oleObj name="Equation" r:id="rId9" imgW="2869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68463" y="4513263"/>
                        <a:ext cx="5503862" cy="80327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652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图像的空间滤波：拉普拉斯算子</a:t>
            </a:r>
            <a:endParaRPr lang="zh-CN" altLang="en-US" sz="2600" kern="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64" y="1413405"/>
            <a:ext cx="3457736" cy="343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61466"/>
            <a:ext cx="9810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891126"/>
              </p:ext>
            </p:extLst>
          </p:nvPr>
        </p:nvGraphicFramePr>
        <p:xfrm>
          <a:off x="191933" y="1413405"/>
          <a:ext cx="1980996" cy="77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Equation" r:id="rId5" imgW="1130040" imgH="444240" progId="Equation.DSMT4">
                  <p:embed/>
                </p:oleObj>
              </mc:Choice>
              <mc:Fallback>
                <p:oleObj name="Equation" r:id="rId5" imgW="11300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933" y="1413405"/>
                        <a:ext cx="1980996" cy="779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936747"/>
              </p:ext>
            </p:extLst>
          </p:nvPr>
        </p:nvGraphicFramePr>
        <p:xfrm>
          <a:off x="191933" y="2350113"/>
          <a:ext cx="3849125" cy="649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6" name="Equation" r:id="rId7" imgW="2489040" imgH="419040" progId="Equation.DSMT4">
                  <p:embed/>
                </p:oleObj>
              </mc:Choice>
              <mc:Fallback>
                <p:oleObj name="Equation" r:id="rId7" imgW="2489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933" y="2350113"/>
                        <a:ext cx="3849125" cy="649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555598"/>
              </p:ext>
            </p:extLst>
          </p:nvPr>
        </p:nvGraphicFramePr>
        <p:xfrm>
          <a:off x="191933" y="3156927"/>
          <a:ext cx="4055345" cy="724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Equation" r:id="rId9" imgW="2489040" imgH="444240" progId="Equation.DSMT4">
                  <p:embed/>
                </p:oleObj>
              </mc:Choice>
              <mc:Fallback>
                <p:oleObj name="Equation" r:id="rId9" imgW="24890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33" y="3156927"/>
                        <a:ext cx="4055345" cy="724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702017"/>
              </p:ext>
            </p:extLst>
          </p:nvPr>
        </p:nvGraphicFramePr>
        <p:xfrm>
          <a:off x="191933" y="4039124"/>
          <a:ext cx="5120354" cy="75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Equation" r:id="rId11" imgW="3466800" imgH="507960" progId="Equation.DSMT4">
                  <p:embed/>
                </p:oleObj>
              </mc:Choice>
              <mc:Fallback>
                <p:oleObj name="Equation" r:id="rId11" imgW="3466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1933" y="4039124"/>
                        <a:ext cx="5120354" cy="75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867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F7373-823E-4CA1-A405-CD177EA3096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556578"/>
            <a:ext cx="8229600" cy="5483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3300"/>
                </a:solidFill>
                <a:latin typeface="Arial" charset="0"/>
              </a:defRPr>
            </a:lvl9pPr>
          </a:lstStyle>
          <a:p>
            <a:r>
              <a:rPr lang="zh-CN" altLang="en-US" sz="2600" kern="0" dirty="0" smtClean="0"/>
              <a:t>拉普拉斯算子应用：图像的锐化处理</a:t>
            </a:r>
            <a:endParaRPr lang="zh-CN" altLang="en-US" sz="2600" kern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68" y="1212850"/>
            <a:ext cx="2911411" cy="504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02" y="2883515"/>
            <a:ext cx="1065213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253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神经网络的基本概念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生物神经网络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148482" name="Picture 2" descr="https://sites.google.com/site/mrstevensonstechclassroom/_/rsrc/1382192251863/hl-topics-only/4a-robotics-ai/neural-networks-computational-intelligence/biological%20neor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0" y="1492468"/>
            <a:ext cx="5124954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476" y="6078039"/>
            <a:ext cx="8939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sites.google.com/site/mrstevensonstechclassroom/hl-topics-only/4a-robotics-ai/neural-networks-computational-intelligence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48484" name="Picture 4" descr="Image result for neuron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3" y="3129023"/>
            <a:ext cx="3171367" cy="25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生物与人工神经网络的比较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149506" name="Picture 2" descr="https://54e779d2-a-62cb3a1a-s-sites.googlegroups.com/site/mrstevensonstechclassroom/hl-topics-only/4a-robotics-ai/neural-networks-computational-intelligence/Biological%20vs%20artificial%20neuron.jpeg?attachauth=ANoY7cqfQt3ZHmWFCGf1OWAkUJc7UWjwUNebDmRkquYfllDfFWK3hX6MXZHZdw0gvtjh9sWyZCQ5WBIp89A4un5UOqnbzXPrzAjGZ7ZWb_sjAVDNLcYdLvS8bcuu0A-6u8XBm03bFYTSGGtWJ24BIc8et8NH-xlUGr56ZZ4FoysC-at6F-RqG3rxPxkFr0MTICFzjm5Pe3MjL067OJO_qRXLXoadG7XWk5RgQUecqqgyjWM_0GdjzTFqBAMYiY1MyO2dmsuP-f_CHcxdMu5tbphck-RvtCXSTLyhgh8IVFCySiyx7cyx3LM6vVSuq7-O1MCbcmCnN9WAYTPUyM-8KurUmgr85Su-Q0DjDXdqc6W4bxWS96Sbsck%3D&amp;attredirects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597517"/>
            <a:ext cx="6962775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2476" y="6078039"/>
            <a:ext cx="8939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sites.google.com/site/mrstevensonstechclassroom/hl-topics-only/4a-robotics-ai/neural-networks-computational-intelligence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47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感知机</a:t>
            </a:r>
            <a:r>
              <a:rPr lang="en-US" altLang="zh-CN" dirty="0" smtClean="0"/>
              <a:t>-Perceptron </a:t>
            </a:r>
            <a:r>
              <a:rPr lang="en-US" dirty="0" smtClean="0"/>
              <a:t>(1958)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150530" name="Picture 2" descr="Image result for frank rosenblat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41" y="4608841"/>
            <a:ext cx="1129387" cy="135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08" y="2863033"/>
            <a:ext cx="9525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85" y="1536260"/>
            <a:ext cx="4022115" cy="210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6076335"/>
            <a:ext cx="1956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Frank Rosenblatt</a:t>
            </a:r>
            <a:endParaRPr 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4" y="1536260"/>
            <a:ext cx="3381696" cy="41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229600" cy="523525"/>
          </a:xfrm>
        </p:spPr>
        <p:txBody>
          <a:bodyPr/>
          <a:lstStyle/>
          <a:p>
            <a:r>
              <a:rPr lang="zh-CN" altLang="en-US" dirty="0" smtClean="0"/>
              <a:t>感知机用于分类两个线性可分模式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9" y="1530789"/>
            <a:ext cx="9302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50" y="1332351"/>
            <a:ext cx="4305300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" y="5062538"/>
            <a:ext cx="4038600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3" y="4830599"/>
            <a:ext cx="4754267" cy="151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554" name="Picture 2" descr="Kernel Machine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77" y="3267819"/>
            <a:ext cx="3103534" cy="141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57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关于第一次编程小作业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dirty="0" smtClean="0"/>
              <a:t>本周不安排编程小作业。下周布置第二次小作业。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提交作业评估</a:t>
            </a:r>
            <a:r>
              <a:rPr lang="en-US" altLang="zh-CN" dirty="0" smtClean="0">
                <a:solidFill>
                  <a:srgbClr val="009900"/>
                </a:solidFill>
              </a:rPr>
              <a:t/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>
                <a:solidFill>
                  <a:srgbClr val="009900"/>
                </a:solidFill>
              </a:rPr>
              <a:t>	</a:t>
            </a:r>
            <a:r>
              <a:rPr lang="en-US" altLang="zh-CN" dirty="0" smtClean="0">
                <a:solidFill>
                  <a:srgbClr val="009900"/>
                </a:solidFill>
              </a:rPr>
              <a:t>- </a:t>
            </a:r>
            <a:r>
              <a:rPr lang="zh-CN" altLang="en-US" dirty="0" smtClean="0">
                <a:solidFill>
                  <a:srgbClr val="009900"/>
                </a:solidFill>
              </a:rPr>
              <a:t>教学助理安排</a:t>
            </a:r>
            <a:r>
              <a:rPr lang="en-US" altLang="zh-CN" dirty="0" smtClean="0">
                <a:solidFill>
                  <a:srgbClr val="009900"/>
                </a:solidFill>
              </a:rPr>
              <a:t/>
            </a:r>
            <a:br>
              <a:rPr lang="en-US" altLang="zh-CN" dirty="0" smtClean="0">
                <a:solidFill>
                  <a:srgbClr val="009900"/>
                </a:solidFill>
              </a:rPr>
            </a:br>
            <a:r>
              <a:rPr lang="en-US" altLang="zh-CN" dirty="0" smtClean="0">
                <a:solidFill>
                  <a:srgbClr val="009900"/>
                </a:solidFill>
              </a:rPr>
              <a:t>	- </a:t>
            </a:r>
            <a:r>
              <a:rPr lang="zh-CN" altLang="en-US" dirty="0" smtClean="0">
                <a:solidFill>
                  <a:srgbClr val="009900"/>
                </a:solidFill>
              </a:rPr>
              <a:t>答疑方式安排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第一次小作业的参考答案将在课程网站公布。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b="1" u="sng" dirty="0" smtClean="0">
                <a:solidFill>
                  <a:srgbClr val="FF0000"/>
                </a:solidFill>
              </a:rPr>
              <a:t>- </a:t>
            </a:r>
            <a:r>
              <a:rPr lang="zh-CN" altLang="en-US" b="1" u="sng" dirty="0" smtClean="0">
                <a:solidFill>
                  <a:srgbClr val="FF0000"/>
                </a:solidFill>
              </a:rPr>
              <a:t>仅供参考，非唯一答案</a:t>
            </a:r>
            <a:endParaRPr lang="en-US" altLang="zh-CN" b="1" u="sng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 smtClean="0"/>
              <a:t>作业发布和提交时间将移至上课次日，减少时间冲突。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神经网络研究简史 </a:t>
            </a:r>
            <a:r>
              <a:rPr lang="en-US" altLang="zh-CN" dirty="0" smtClean="0"/>
              <a:t>(I)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1026" name="Picture 2" descr="Image showing a timeline of events in neural network hi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1" y="1471149"/>
            <a:ext cx="7759771" cy="391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5656" y="5911453"/>
            <a:ext cx="853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https://developer.ibm.com/articles/cc-cognitive-neural-networks-deep-dive/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3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56578"/>
            <a:ext cx="8229600" cy="548322"/>
          </a:xfrm>
        </p:spPr>
        <p:txBody>
          <a:bodyPr/>
          <a:lstStyle/>
          <a:p>
            <a:r>
              <a:rPr lang="zh-CN" altLang="en-US" dirty="0"/>
              <a:t>神经网络研究</a:t>
            </a:r>
            <a:r>
              <a:rPr lang="zh-CN" altLang="en-US" dirty="0" smtClean="0"/>
              <a:t>简史 </a:t>
            </a:r>
            <a:r>
              <a:rPr lang="en-US" altLang="zh-CN" dirty="0" smtClean="0"/>
              <a:t>(II)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253"/>
            <a:ext cx="9144000" cy="42954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316" y="5997988"/>
            <a:ext cx="7977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https://sefiks.com/2017/10/14/evolution-of-neural-networks/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1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深度神经网络先驱获得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年图灵奖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25" y="1776165"/>
            <a:ext cx="4388349" cy="24698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6247" y="6210240"/>
            <a:ext cx="8347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https://www.acm.org/media-center/2019/march/turing-award-2018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5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全连接神经网络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一个人工神经元模型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48" y="1788675"/>
            <a:ext cx="898525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248" y="1663262"/>
            <a:ext cx="33147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86" y="5764432"/>
            <a:ext cx="49371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48" y="3882856"/>
            <a:ext cx="5638800" cy="18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7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5594"/>
            <a:ext cx="9144000" cy="523525"/>
          </a:xfrm>
        </p:spPr>
        <p:txBody>
          <a:bodyPr/>
          <a:lstStyle/>
          <a:p>
            <a:r>
              <a:rPr lang="zh-CN" altLang="en-US" dirty="0" smtClean="0"/>
              <a:t>全连接前馈人工神经网络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35" y="2381679"/>
            <a:ext cx="747378" cy="167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60" y="1570466"/>
            <a:ext cx="3850290" cy="492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6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通用近似理论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" y="3173311"/>
            <a:ext cx="8930197" cy="23720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415845"/>
            <a:ext cx="754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feedforward network with a single hidden layer containing a finite number of neurons can approximate continuous functions on compact subset of </a:t>
            </a:r>
            <a:r>
              <a:rPr lang="en-US" i="1" dirty="0" smtClean="0"/>
              <a:t>R</a:t>
            </a:r>
            <a:r>
              <a:rPr lang="en-US" baseline="30000" dirty="0" smtClean="0"/>
              <a:t>m</a:t>
            </a:r>
            <a:r>
              <a:rPr lang="en-US" dirty="0" smtClean="0"/>
              <a:t> under mild assumption of the activation function.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8" y="6110748"/>
            <a:ext cx="8583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Kurt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Hornik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(1991) "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"/>
              </a:rPr>
              <a:t>Approximation Capabilities of Multilayer Feedforward Networks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",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Neural Networks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4(2), 251–257.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442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基于反向传播的神经网络的训练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9" y="1329329"/>
            <a:ext cx="6571954" cy="4340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3544" y="6032938"/>
            <a:ext cx="351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LeCun</a:t>
            </a:r>
            <a:r>
              <a:rPr lang="en-US" sz="1400" dirty="0" smtClean="0"/>
              <a:t> et al, Nature, 2015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47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I: Image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2409"/>
            <a:ext cx="8479599" cy="33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4659" y="6096000"/>
            <a:ext cx="2969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Gonzalez &amp; Woods, DIP, 4/e,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42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II: H</a:t>
            </a:r>
            <a:r>
              <a:rPr lang="en-US" altLang="zh-CN" dirty="0" smtClean="0"/>
              <a:t>E</a:t>
            </a:r>
            <a:r>
              <a:rPr lang="en-US" dirty="0" smtClean="0"/>
              <a:t>p-2 Cells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013" y="6096001"/>
            <a:ext cx="849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Foggia et al, Benchmarking HEp-2 cells classification methods, IEEE Trans Med Imaging, 2013.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4" y="1231391"/>
            <a:ext cx="8865451" cy="19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85" y="3164565"/>
            <a:ext cx="6577248" cy="29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0"/>
            <a:ext cx="8229600" cy="54864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600" dirty="0"/>
              <a:t>内容提纲</a:t>
            </a:r>
            <a:endParaRPr lang="en-US" sz="26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图像处理</a:t>
            </a:r>
            <a:r>
              <a:rPr lang="zh-CN" altLang="en-US" dirty="0"/>
              <a:t>的基本数学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/>
              <a:t>彩色</a:t>
            </a:r>
            <a:r>
              <a:rPr lang="zh-CN" altLang="en-US" dirty="0" smtClean="0"/>
              <a:t>图像模型与处理 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常用图像处理软件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图像的空间滤波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神经网络的基本概念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全连接神经网络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卷积神经网络的基本概念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点扩散函数的基本概念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II: Hep-2 Cells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013" y="6096001"/>
            <a:ext cx="849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Foggia et al, Benchmarking HEp-2 cells classification methods, IEEE Trans Med Imaging, 2013.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2" y="1344408"/>
            <a:ext cx="8255568" cy="4659321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5800" y="2819400"/>
            <a:ext cx="790575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2800" i="1" dirty="0" smtClean="0">
                <a:solidFill>
                  <a:srgbClr val="FF3300"/>
                </a:solidFill>
                <a:ea typeface="宋体" pitchFamily="2" charset="-122"/>
                <a:cs typeface="Arial" charset="0"/>
              </a:rPr>
              <a:t>Performance of classification depends on feature design/selection</a:t>
            </a:r>
            <a:endParaRPr lang="zh-CN" altLang="en-US" sz="2800" i="1" dirty="0">
              <a:solidFill>
                <a:srgbClr val="FF3300"/>
              </a:solidFill>
              <a:ea typeface="宋体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卷积神经网络的基本概念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 of Receptive Field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3074" name="Picture 2" descr="Image result for receptive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13" y="1380322"/>
            <a:ext cx="3450653" cy="25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77" y="4308596"/>
            <a:ext cx="3080524" cy="17448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053424"/>
            <a:ext cx="917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4"/>
              </a:rPr>
              <a:t>https://www.cns.nyu.edu/~david/courses/perception/lecturenotes/ganglion/ganglion.html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6" y="1402916"/>
            <a:ext cx="4787097" cy="35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CNN Containing Basic Elements of a </a:t>
            </a:r>
            <a:r>
              <a:rPr lang="en-US" dirty="0" err="1" smtClean="0"/>
              <a:t>LeNet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63" y="1271382"/>
            <a:ext cx="6418338" cy="198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1" y="3560355"/>
            <a:ext cx="2921307" cy="247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37703" y="5933950"/>
            <a:ext cx="4906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Y. 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, L. 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, Y. 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P. 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Gradient-based learning applied to document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recognition.</a:t>
            </a:r>
            <a:r>
              <a:rPr lang="en-US" sz="12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Proceedings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IEEE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november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1998.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061902" y="5525738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http://yann.lecun.com/exdb/lenet/</a:t>
            </a:r>
          </a:p>
        </p:txBody>
      </p:sp>
    </p:spTree>
    <p:extLst>
      <p:ext uri="{BB962C8B-B14F-4D97-AF65-F5344CB8AC3E}">
        <p14:creationId xmlns:p14="http://schemas.microsoft.com/office/powerpoint/2010/main" val="4323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</a:t>
            </a:r>
            <a:r>
              <a:rPr lang="en-US" dirty="0" smtClean="0"/>
              <a:t>: ILSVRC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90" y="1412875"/>
            <a:ext cx="8677685" cy="492125"/>
          </a:xfrm>
        </p:spPr>
        <p:txBody>
          <a:bodyPr/>
          <a:lstStyle/>
          <a:p>
            <a:r>
              <a:rPr lang="en-US" sz="2200" dirty="0" smtClean="0"/>
              <a:t>ILSVRC: ImageNet Large Scale Visual Recognition Challenge</a:t>
            </a:r>
          </a:p>
          <a:p>
            <a:endParaRPr lang="en-US" sz="2200" dirty="0" smtClean="0"/>
          </a:p>
          <a:p>
            <a:r>
              <a:rPr lang="en-US" sz="2200" dirty="0" smtClean="0"/>
              <a:t>ImageNet database:  14 million labeled images, 20K categories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2979032" y="2730950"/>
            <a:ext cx="4673449" cy="35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9679"/>
            <a:ext cx="1648417" cy="17489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411" y="6371952"/>
            <a:ext cx="6426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http://www.image-net.org/challenges/LSVRC/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0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ILSVRC:  Classification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1331305"/>
            <a:ext cx="5985161" cy="46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3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87" y="1407951"/>
            <a:ext cx="5375013" cy="1913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7" y="3464984"/>
            <a:ext cx="7835626" cy="26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ImagenNet</a:t>
            </a:r>
            <a:r>
              <a:rPr lang="en-US" dirty="0" smtClean="0"/>
              <a:t> </a:t>
            </a:r>
            <a:r>
              <a:rPr lang="en-US" dirty="0"/>
              <a:t>Classifications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304925"/>
            <a:ext cx="8407400" cy="4725988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304925"/>
            <a:ext cx="83724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83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 2012: Top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www.image-net.org/challenges/LSVRC/2012/results.html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56261" y="2240145"/>
          <a:ext cx="855548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Deep Conv. Neural Network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Univ.</a:t>
                      </a:r>
                      <a:r>
                        <a:rPr lang="en-US" baseline="0" dirty="0" smtClean="0"/>
                        <a:t> of Toronto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Krizhevsky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Fisher Vectors  + Linear classifier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Gunji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FV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OXFORD_VGG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Simonyan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SIFT + FV + PQ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XRCE/INRIA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Perronin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Color </a:t>
                      </a:r>
                      <a:r>
                        <a:rPr lang="en-US" sz="1800" dirty="0" err="1" smtClean="0"/>
                        <a:t>desc</a:t>
                      </a:r>
                      <a:r>
                        <a:rPr lang="en-US" sz="1800" dirty="0" smtClean="0"/>
                        <a:t>.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Univ. of Amsterdam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van de </a:t>
                      </a:r>
                      <a:r>
                        <a:rPr lang="en-US" sz="1800" dirty="0" err="1" smtClean="0"/>
                        <a:t>Sande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5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2013: </a:t>
            </a:r>
            <a:r>
              <a:rPr lang="en-US" dirty="0"/>
              <a:t>T</a:t>
            </a:r>
            <a:r>
              <a:rPr lang="en-US" dirty="0" smtClean="0"/>
              <a:t>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http</a:t>
            </a:r>
            <a:r>
              <a:rPr lang="en-US" sz="2000" dirty="0"/>
              <a:t>://www.image-net.org/challenges/LSVRC/2013/results.php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56261" y="2240145"/>
          <a:ext cx="855548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Clarifi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Convolutional Neural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Nat.Univ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dirty="0" smtClean="0"/>
                        <a:t>Singapore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 LIN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Fergus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Andrew Howard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Overfeat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8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图像处理</a:t>
            </a:r>
            <a:r>
              <a:rPr lang="zh-CN" altLang="en-US" dirty="0"/>
              <a:t>的基本数学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点扩散函数的基本概念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Top-5 Error Rates 2010-2015</a:t>
            </a:r>
            <a:endParaRPr lang="en-US" dirty="0"/>
          </a:p>
        </p:txBody>
      </p:sp>
      <p:pic>
        <p:nvPicPr>
          <p:cNvPr id="1026" name="Picture 2" descr="Image result for imagenet ilsvrc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27" y="1906035"/>
            <a:ext cx="7409953" cy="34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5743" y="61558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https://devblogs.nvidia.com/mocha-jl-deep-learning-julia/image1/</a:t>
            </a:r>
          </a:p>
        </p:txBody>
      </p:sp>
    </p:spTree>
    <p:extLst>
      <p:ext uri="{BB962C8B-B14F-4D97-AF65-F5344CB8AC3E}">
        <p14:creationId xmlns:p14="http://schemas.microsoft.com/office/powerpoint/2010/main" val="33183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608B97C-D8CF-4567-8C21-60B4BAEF22B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5871" y="1212607"/>
            <a:ext cx="5039405" cy="360452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图像处理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的基本数学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工具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彩色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图像模型与处理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复习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常用图像处理软件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图像的空间滤波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全连接神经网络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卷积神经网络的基本概念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 eaLnBrk="1" hangingPunct="1">
              <a:lnSpc>
                <a:spcPts val="4500"/>
              </a:lnSpc>
            </a:pPr>
            <a:r>
              <a:rPr lang="zh-CN" altLang="en-US" dirty="0" smtClean="0"/>
              <a:t>点扩散函数的基本概念</a:t>
            </a:r>
            <a:endParaRPr lang="en-US" altLang="zh-CN" dirty="0" smtClean="0"/>
          </a:p>
          <a:p>
            <a:pPr algn="just" eaLnBrk="1" hangingPunct="1">
              <a:lnSpc>
                <a:spcPts val="4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Microscope as a Linear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280161"/>
            <a:ext cx="8229600" cy="624839"/>
          </a:xfrm>
        </p:spPr>
        <p:txBody>
          <a:bodyPr/>
          <a:lstStyle/>
          <a:p>
            <a:r>
              <a:rPr lang="en-US" sz="2400" dirty="0"/>
              <a:t>A light microscope can be considered as a linear system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linear system satisfies the following two conditions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33CC33"/>
                </a:solidFill>
              </a:rPr>
              <a:t>- Homogeneity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3CC33"/>
                </a:solidFill>
              </a:rPr>
              <a:t>	- Additivity</a:t>
            </a:r>
          </a:p>
          <a:p>
            <a:pPr marL="0" indent="0">
              <a:buNone/>
            </a:pPr>
            <a:endParaRPr lang="en-US" sz="2400" dirty="0">
              <a:solidFill>
                <a:srgbClr val="33CC33"/>
              </a:solidFill>
            </a:endParaRPr>
          </a:p>
          <a:p>
            <a:r>
              <a:rPr lang="en-US" sz="2400" dirty="0" smtClean="0"/>
              <a:t>Homogeneity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22599" y="3144520"/>
          <a:ext cx="2212077" cy="145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0" name="Equation" r:id="rId3" imgW="1117440" imgH="736560" progId="Equation.DSMT4">
                  <p:embed/>
                </p:oleObj>
              </mc:Choice>
              <mc:Fallback>
                <p:oleObj name="Equation" r:id="rId3" imgW="11174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2599" y="3144520"/>
                        <a:ext cx="2212077" cy="145796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97798" y="4696084"/>
          <a:ext cx="3592512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1" name="Equation" r:id="rId5" imgW="1815840" imgH="1015920" progId="Equation.DSMT4">
                  <p:embed/>
                </p:oleObj>
              </mc:Choice>
              <mc:Fallback>
                <p:oleObj name="Equation" r:id="rId5" imgW="181584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798" y="4696084"/>
                        <a:ext cx="3592512" cy="20113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70" y="5387340"/>
            <a:ext cx="857250" cy="853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633" y="5387340"/>
            <a:ext cx="886793" cy="853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85" y="2872740"/>
            <a:ext cx="857250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60" y="2669173"/>
            <a:ext cx="1266201" cy="1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Characterize a Linear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11442"/>
            <a:ext cx="8229600" cy="4525963"/>
          </a:xfrm>
        </p:spPr>
        <p:txBody>
          <a:bodyPr/>
          <a:lstStyle/>
          <a:p>
            <a:r>
              <a:rPr lang="en-US" sz="2400" dirty="0"/>
              <a:t>A linear system can be characterized by </a:t>
            </a:r>
          </a:p>
          <a:p>
            <a:pPr marL="0" indent="0">
              <a:buNone/>
            </a:pPr>
            <a:r>
              <a:rPr lang="en-US" sz="2400" dirty="0"/>
              <a:t>	- Impulse response</a:t>
            </a:r>
          </a:p>
          <a:p>
            <a:pPr marL="0" indent="0">
              <a:buNone/>
            </a:pPr>
            <a:r>
              <a:rPr lang="en-US" sz="2400" dirty="0"/>
              <a:t>	- Frequency response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Impulse response of a microscope: point spread function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Frequency response of a microscope: optical transfer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44273" y="3427529"/>
          <a:ext cx="7630895" cy="88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4" name="Equation" r:id="rId3" imgW="4178160" imgH="482400" progId="Equation.DSMT4">
                  <p:embed/>
                </p:oleObj>
              </mc:Choice>
              <mc:Fallback>
                <p:oleObj name="Equation" r:id="rId3" imgW="4178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4273" y="3427529"/>
                        <a:ext cx="7630895" cy="881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25692" y="5188686"/>
          <a:ext cx="667131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5" name="Equation" r:id="rId5" imgW="3924000" imgH="279360" progId="Equation.DSMT4">
                  <p:embed/>
                </p:oleObj>
              </mc:Choice>
              <mc:Fallback>
                <p:oleObj name="Equation" r:id="rId5" imgW="3924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692" y="5188686"/>
                        <a:ext cx="667131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023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1D9E8-EA91-40F6-AA55-205875A59868}" type="slidenum">
              <a:rPr lang="en-US"/>
              <a:pPr/>
              <a:t>84</a:t>
            </a:fld>
            <a:endParaRPr lang="en-US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Airy Disk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7775"/>
            <a:ext cx="8229600" cy="4525963"/>
          </a:xfrm>
          <a:noFill/>
          <a:ln/>
        </p:spPr>
        <p:txBody>
          <a:bodyPr/>
          <a:lstStyle/>
          <a:p>
            <a:r>
              <a:rPr lang="en-US" sz="2400"/>
              <a:t>Airy (after George Biddell Airy) disk is the diffraction pattern of a point feature under a circular aperture. </a:t>
            </a:r>
          </a:p>
          <a:p>
            <a:endParaRPr lang="en-US" sz="2400"/>
          </a:p>
          <a:p>
            <a:r>
              <a:rPr lang="en-US" sz="2400"/>
              <a:t>It has the following form</a:t>
            </a:r>
            <a:br>
              <a:rPr lang="en-US" sz="2400"/>
            </a:br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Detailed derivation is given in </a:t>
            </a:r>
            <a:br>
              <a:rPr lang="en-US" sz="2400"/>
            </a:br>
            <a:r>
              <a:rPr lang="en-US" sz="2400"/>
              <a:t>	</a:t>
            </a:r>
            <a:r>
              <a:rPr lang="en-US" sz="2000">
                <a:solidFill>
                  <a:srgbClr val="009900"/>
                </a:solidFill>
              </a:rPr>
              <a:t>Born &amp; Wolf,  Principles of Optics, 7th ed., pp. 439-441.</a:t>
            </a:r>
            <a:r>
              <a:rPr lang="en-US" sz="2400"/>
              <a:t>  </a:t>
            </a:r>
            <a:br>
              <a:rPr lang="en-US" sz="2400"/>
            </a:br>
            <a:r>
              <a:rPr lang="en-US" sz="2400"/>
              <a:t>	</a:t>
            </a:r>
          </a:p>
        </p:txBody>
      </p:sp>
      <p:graphicFrame>
        <p:nvGraphicFramePr>
          <p:cNvPr id="501764" name="Object 4"/>
          <p:cNvGraphicFramePr>
            <a:graphicFrameLocks noChangeAspect="1"/>
          </p:cNvGraphicFramePr>
          <p:nvPr/>
        </p:nvGraphicFramePr>
        <p:xfrm>
          <a:off x="1831975" y="3155950"/>
          <a:ext cx="214471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4" imgW="927000" imgH="507960" progId="Equation.DSMT4">
                  <p:embed/>
                </p:oleObj>
              </mc:Choice>
              <mc:Fallback>
                <p:oleObj name="Equation" r:id="rId4" imgW="92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3155950"/>
                        <a:ext cx="214471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0" t="7442" r="978"/>
          <a:stretch>
            <a:fillRect/>
          </a:stretch>
        </p:blipFill>
        <p:spPr bwMode="auto">
          <a:xfrm>
            <a:off x="4529138" y="2247900"/>
            <a:ext cx="2786062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66" name="Rectangle 6"/>
          <p:cNvSpPr>
            <a:spLocks noChangeArrowheads="1"/>
          </p:cNvSpPr>
          <p:nvPr/>
        </p:nvSpPr>
        <p:spPr bwMode="auto">
          <a:xfrm>
            <a:off x="952500" y="4324350"/>
            <a:ext cx="6400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J</a:t>
            </a:r>
            <a:r>
              <a:rPr lang="en-US" i="1" baseline="-25000"/>
              <a:t>1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)</a:t>
            </a:r>
            <a:r>
              <a:rPr lang="en-US" i="1"/>
              <a:t> is a Bessel function of the first kind. </a:t>
            </a:r>
            <a:endParaRPr lang="en-US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856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A3312-AFF2-4766-8B9F-01D32711C870}" type="slidenum">
              <a:rPr lang="en-US"/>
              <a:pPr/>
              <a:t>85</a:t>
            </a:fld>
            <a:endParaRPr lang="en-US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733" y="550863"/>
            <a:ext cx="8229600" cy="592137"/>
          </a:xfrm>
        </p:spPr>
        <p:txBody>
          <a:bodyPr/>
          <a:lstStyle/>
          <a:p>
            <a:r>
              <a:rPr lang="en-US" dirty="0"/>
              <a:t>Microscope Image Formation (I)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239838"/>
          </a:xfrm>
        </p:spPr>
        <p:txBody>
          <a:bodyPr/>
          <a:lstStyle/>
          <a:p>
            <a:r>
              <a:rPr lang="en-US" sz="2800" dirty="0"/>
              <a:t>Microscope image formation can be modeled as a convolution with the PSF. </a:t>
            </a:r>
          </a:p>
        </p:txBody>
      </p:sp>
      <p:graphicFrame>
        <p:nvGraphicFramePr>
          <p:cNvPr id="499716" name="Object 4"/>
          <p:cNvGraphicFramePr>
            <a:graphicFrameLocks noChangeAspect="1"/>
          </p:cNvGraphicFramePr>
          <p:nvPr/>
        </p:nvGraphicFramePr>
        <p:xfrm>
          <a:off x="2333625" y="2397125"/>
          <a:ext cx="4402138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7" name="Equation" r:id="rId4" imgW="2514600" imgH="596880" progId="Equation.DSMT4">
                  <p:embed/>
                </p:oleObj>
              </mc:Choice>
              <mc:Fallback>
                <p:oleObj name="Equation" r:id="rId4" imgW="251460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2397125"/>
                        <a:ext cx="4402138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97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852863"/>
            <a:ext cx="38957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9718" name="Rectangle 6"/>
          <p:cNvSpPr>
            <a:spLocks noChangeArrowheads="1"/>
          </p:cNvSpPr>
          <p:nvPr/>
        </p:nvSpPr>
        <p:spPr bwMode="auto">
          <a:xfrm>
            <a:off x="1719263" y="5945188"/>
            <a:ext cx="5827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/>
              <a:t>http://micro.magnet.fsu.edu/primer/java/mtf/airydisksize/index.html</a:t>
            </a:r>
          </a:p>
        </p:txBody>
      </p:sp>
      <p:pic>
        <p:nvPicPr>
          <p:cNvPr id="6157" name="Picture 13" descr="See the source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801937"/>
            <a:ext cx="14287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70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4C45-3976-4C5D-B1EC-47D692AEED87}" type="slidenum">
              <a:rPr lang="en-US"/>
              <a:pPr/>
              <a:t>86</a:t>
            </a:fld>
            <a:endParaRPr lang="en-US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0266" y="559330"/>
            <a:ext cx="8229600" cy="575204"/>
          </a:xfrm>
        </p:spPr>
        <p:txBody>
          <a:bodyPr/>
          <a:lstStyle/>
          <a:p>
            <a:r>
              <a:rPr lang="en-US" dirty="0"/>
              <a:t>Microscope Image Formation (II)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247775"/>
            <a:ext cx="8229600" cy="2163763"/>
          </a:xfrm>
        </p:spPr>
        <p:txBody>
          <a:bodyPr/>
          <a:lstStyle/>
          <a:p>
            <a:r>
              <a:rPr lang="en-US" sz="2400"/>
              <a:t>The impulse response of the microscope is called its point spread function (PSF).</a:t>
            </a:r>
          </a:p>
          <a:p>
            <a:endParaRPr lang="en-US" sz="2400"/>
          </a:p>
          <a:p>
            <a:r>
              <a:rPr lang="en-US" sz="2400"/>
              <a:t>The transfer function of a microscope is called its optical transfer function (OTF).  </a:t>
            </a:r>
          </a:p>
          <a:p>
            <a:endParaRPr lang="en-US" sz="2400"/>
          </a:p>
          <a:p>
            <a:r>
              <a:rPr lang="en-US" sz="2400"/>
              <a:t>The PSF has the shape of an Airy Disk.</a:t>
            </a:r>
          </a:p>
          <a:p>
            <a:endParaRPr lang="en-US" sz="2400"/>
          </a:p>
        </p:txBody>
      </p:sp>
      <p:pic>
        <p:nvPicPr>
          <p:cNvPr id="4976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4348163"/>
            <a:ext cx="38957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105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BBDD6-8E1C-40A3-A284-8C9DF3F98525}" type="slidenum">
              <a:rPr lang="en-US"/>
              <a:pPr/>
              <a:t>87</a:t>
            </a:fld>
            <a:endParaRPr lang="en-US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606975"/>
            <a:ext cx="8229600" cy="527559"/>
          </a:xfrm>
          <a:noFill/>
          <a:ln/>
        </p:spPr>
        <p:txBody>
          <a:bodyPr/>
          <a:lstStyle/>
          <a:p>
            <a:r>
              <a:rPr lang="en-US" dirty="0"/>
              <a:t>Numerical Aperture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85875"/>
            <a:ext cx="4410075" cy="4525963"/>
          </a:xfrm>
          <a:noFill/>
          <a:ln/>
        </p:spPr>
        <p:txBody>
          <a:bodyPr/>
          <a:lstStyle/>
          <a:p>
            <a:r>
              <a:rPr lang="en-US" sz="2400" dirty="0"/>
              <a:t>Numerical aperture (NA) determines microscope resolution and light collection power. </a:t>
            </a:r>
            <a:br>
              <a:rPr lang="en-US" sz="2400" dirty="0"/>
            </a:br>
            <a:r>
              <a:rPr lang="en-US" dirty="0"/>
              <a:t>	</a:t>
            </a:r>
          </a:p>
        </p:txBody>
      </p:sp>
      <p:pic>
        <p:nvPicPr>
          <p:cNvPr id="5038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476375"/>
            <a:ext cx="3581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3813" name="Object 5"/>
          <p:cNvGraphicFramePr>
            <a:graphicFrameLocks noChangeAspect="1"/>
          </p:cNvGraphicFramePr>
          <p:nvPr/>
        </p:nvGraphicFramePr>
        <p:xfrm>
          <a:off x="2517775" y="3603625"/>
          <a:ext cx="24796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1" name="Equation" r:id="rId5" imgW="812520" imgH="203040" progId="Equation.DSMT4">
                  <p:embed/>
                </p:oleObj>
              </mc:Choice>
              <mc:Fallback>
                <p:oleObj name="Equation" r:id="rId5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3603625"/>
                        <a:ext cx="24796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2247900" y="4457700"/>
            <a:ext cx="45148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n</a:t>
            </a:r>
            <a:r>
              <a:rPr lang="en-US"/>
              <a:t>: refractive index of the medium between </a:t>
            </a:r>
            <a:br>
              <a:rPr lang="en-US"/>
            </a:br>
            <a:r>
              <a:rPr lang="en-US"/>
              <a:t>    the lens and the specimen</a:t>
            </a:r>
          </a:p>
          <a:p>
            <a:endParaRPr lang="en-US"/>
          </a:p>
          <a:p>
            <a:r>
              <a:rPr lang="en-US" i="1">
                <a:sym typeface="Symbol" pitchFamily="18" charset="2"/>
              </a:rPr>
              <a:t></a:t>
            </a:r>
            <a:r>
              <a:rPr lang="en-US">
                <a:sym typeface="Symbol" pitchFamily="18" charset="2"/>
              </a:rPr>
              <a:t>: half of the angular aperture</a:t>
            </a:r>
          </a:p>
        </p:txBody>
      </p:sp>
    </p:spTree>
    <p:extLst>
      <p:ext uri="{BB962C8B-B14F-4D97-AF65-F5344CB8AC3E}">
        <p14:creationId xmlns:p14="http://schemas.microsoft.com/office/powerpoint/2010/main" val="4088655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3C90F-9347-4EB1-8BF9-5F70AC9BFFAA}" type="slidenum">
              <a:rPr lang="en-US"/>
              <a:pPr/>
              <a:t>88</a:t>
            </a:fld>
            <a:endParaRPr lang="en-US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3059"/>
            <a:ext cx="8229600" cy="772413"/>
          </a:xfrm>
          <a:noFill/>
          <a:ln/>
        </p:spPr>
        <p:txBody>
          <a:bodyPr/>
          <a:lstStyle/>
          <a:p>
            <a:r>
              <a:rPr lang="en-US" sz="2400" dirty="0"/>
              <a:t>Different Definition of Light Microscopy Resolution Limit (Demo)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400" dirty="0"/>
              <a:t>Rayleigh limit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Sparrow limit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1247775" y="5049838"/>
            <a:ext cx="6716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http://www.microscopy.fsu.edu/primer/java/imageformation/rayleighdisks/index.html</a:t>
            </a:r>
          </a:p>
        </p:txBody>
      </p:sp>
      <p:graphicFrame>
        <p:nvGraphicFramePr>
          <p:cNvPr id="485386" name="Object 10"/>
          <p:cNvGraphicFramePr>
            <a:graphicFrameLocks noChangeAspect="1"/>
          </p:cNvGraphicFramePr>
          <p:nvPr/>
        </p:nvGraphicFramePr>
        <p:xfrm>
          <a:off x="3819525" y="1489075"/>
          <a:ext cx="16986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Equation" r:id="rId4" imgW="685800" imgH="393480" progId="Equation.DSMT4">
                  <p:embed/>
                </p:oleObj>
              </mc:Choice>
              <mc:Fallback>
                <p:oleObj name="Equation" r:id="rId4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525" y="1489075"/>
                        <a:ext cx="16986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538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328738"/>
            <a:ext cx="2024063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5388" name="Object 12"/>
          <p:cNvGraphicFramePr>
            <a:graphicFrameLocks noChangeAspect="1"/>
          </p:cNvGraphicFramePr>
          <p:nvPr/>
        </p:nvGraphicFramePr>
        <p:xfrm>
          <a:off x="3910013" y="3690938"/>
          <a:ext cx="17303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Equation" r:id="rId7" imgW="698400" imgH="393480" progId="Equation.DSMT4">
                  <p:embed/>
                </p:oleObj>
              </mc:Choice>
              <mc:Fallback>
                <p:oleObj name="Equation" r:id="rId7" imgW="698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690938"/>
                        <a:ext cx="173037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373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BB456-54FE-42EE-AFBF-B1642B72179E}" type="slidenum">
              <a:rPr lang="en-US"/>
              <a:pPr/>
              <a:t>89</a:t>
            </a:fld>
            <a:endParaRPr lang="en-US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High Resolution Microscopy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1346"/>
            <a:ext cx="8229600" cy="4291442"/>
          </a:xfrm>
        </p:spPr>
        <p:txBody>
          <a:bodyPr/>
          <a:lstStyle/>
          <a:p>
            <a:r>
              <a:rPr lang="en-US" sz="2400" dirty="0"/>
              <a:t>Size of cellular features are typically on the scale of a micron or smaller. </a:t>
            </a:r>
          </a:p>
          <a:p>
            <a:endParaRPr lang="en-US" sz="2400" dirty="0"/>
          </a:p>
          <a:p>
            <a:r>
              <a:rPr lang="en-US" sz="2400" dirty="0"/>
              <a:t>To resolve such features require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009900"/>
                </a:solidFill>
              </a:rPr>
              <a:t>- Shorter wavelength (electron microscopy)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	- High numerical aperture (resolution)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 	- High magnification (spatial sampling)</a:t>
            </a:r>
          </a:p>
          <a:p>
            <a:pPr>
              <a:buFontTx/>
              <a:buNone/>
            </a:pPr>
            <a:endParaRPr lang="en-US" sz="2000" dirty="0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rgbClr val="009900"/>
                </a:solidFill>
              </a:rPr>
              <a:t/>
            </a: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	</a:t>
            </a:r>
          </a:p>
        </p:txBody>
      </p:sp>
      <p:graphicFrame>
        <p:nvGraphicFramePr>
          <p:cNvPr id="479236" name="Object 4"/>
          <p:cNvGraphicFramePr>
            <a:graphicFrameLocks noChangeAspect="1"/>
          </p:cNvGraphicFramePr>
          <p:nvPr/>
        </p:nvGraphicFramePr>
        <p:xfrm>
          <a:off x="6496050" y="3070225"/>
          <a:ext cx="16986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Equation" r:id="rId4" imgW="685800" imgH="393480" progId="Equation.DSMT4">
                  <p:embed/>
                </p:oleObj>
              </mc:Choice>
              <mc:Fallback>
                <p:oleObj name="Equation" r:id="rId4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3070225"/>
                        <a:ext cx="16986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图像的简单算数运算 </a:t>
            </a:r>
            <a:r>
              <a:rPr lang="en-US" altLang="zh-CN" dirty="0" smtClean="0"/>
              <a:t>(I): </a:t>
            </a:r>
            <a:r>
              <a:rPr lang="zh-CN" altLang="en-US" dirty="0" smtClean="0"/>
              <a:t>图像减法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AF907-7185-42E0-8068-70682D5E89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24" y="1712912"/>
            <a:ext cx="42164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12" y="1744662"/>
            <a:ext cx="982662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7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89EB30-6DF5-4EC2-920F-4F4CDF5128AF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685800" y="2819400"/>
            <a:ext cx="790575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4000" b="1">
                <a:solidFill>
                  <a:srgbClr val="FF3300"/>
                </a:solidFill>
                <a:ea typeface="宋体" pitchFamily="2" charset="-122"/>
                <a:cs typeface="Arial" charset="0"/>
              </a:rPr>
              <a:t>Questions?</a:t>
            </a:r>
            <a:endParaRPr lang="zh-CN" altLang="en-US" sz="4000" b="1">
              <a:solidFill>
                <a:srgbClr val="FF3300"/>
              </a:solidFill>
              <a:ea typeface="宋体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455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10208</TotalTime>
  <Words>3394</Words>
  <Application>Microsoft Office PowerPoint</Application>
  <PresentationFormat>全屏显示(4:3)</PresentationFormat>
  <Paragraphs>616</Paragraphs>
  <Slides>90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宋体</vt:lpstr>
      <vt:lpstr>Arial</vt:lpstr>
      <vt:lpstr>Symbol</vt:lpstr>
      <vt:lpstr>Tahoma</vt:lpstr>
      <vt:lpstr>Times New Roman</vt:lpstr>
      <vt:lpstr>Default Design</vt:lpstr>
      <vt:lpstr>Equation</vt:lpstr>
      <vt:lpstr>MathType 6.0 Equation</vt:lpstr>
      <vt:lpstr>081100M01002H   图像处理与分析   第三讲: 数字图像的基本概念，图形变换 (I)   常用图像处理软件，图像的空间滤波，深度神经网络的基本概念</vt:lpstr>
      <vt:lpstr>第一讲：简要回顾</vt:lpstr>
      <vt:lpstr>第二讲：简要回顾</vt:lpstr>
      <vt:lpstr>常用成像设备：CCD (电荷耦合器件）</vt:lpstr>
      <vt:lpstr>常用成像设备：CMOS (互补金属氧化物半导体)</vt:lpstr>
      <vt:lpstr>关于第一次编程小作业</vt:lpstr>
      <vt:lpstr>内容提纲</vt:lpstr>
      <vt:lpstr>PowerPoint 演示文稿</vt:lpstr>
      <vt:lpstr>图像的简单算数运算 (I): 图像减法</vt:lpstr>
      <vt:lpstr>图像的简单算数运算 (II)：图像除法</vt:lpstr>
      <vt:lpstr>图像的集合与逻辑运算示例 (I)</vt:lpstr>
      <vt:lpstr>图像的集合与逻辑运算示例 (II)</vt:lpstr>
      <vt:lpstr>图像的几何变换</vt:lpstr>
      <vt:lpstr>图像几何变换分类</vt:lpstr>
      <vt:lpstr>图像坐标变换 (I)</vt:lpstr>
      <vt:lpstr>图像坐标变换 (II)</vt:lpstr>
      <vt:lpstr>线性算子的基本概念</vt:lpstr>
      <vt:lpstr>PowerPoint 演示文稿</vt:lpstr>
      <vt:lpstr>色彩的基本概念 (I)</vt:lpstr>
      <vt:lpstr>色彩的基本概念 (II)</vt:lpstr>
      <vt:lpstr>不同颜色的组合</vt:lpstr>
      <vt:lpstr>彩色模型(I): RGB模型-加性模型 </vt:lpstr>
      <vt:lpstr>彩色模型(II): CMYK模型-减性模型 </vt:lpstr>
      <vt:lpstr>HSI/HSL/HSV彩色模型</vt:lpstr>
      <vt:lpstr>灰度图像转换为伪彩色图像 (I)</vt:lpstr>
      <vt:lpstr>灰度图像转换为伪彩色图像 (II)</vt:lpstr>
      <vt:lpstr>伪彩色多通道图像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生物神经网络</vt:lpstr>
      <vt:lpstr>生物与人工神经网络的比较</vt:lpstr>
      <vt:lpstr>感知机-Perceptron (1958)</vt:lpstr>
      <vt:lpstr>感知机用于分类两个线性可分模式</vt:lpstr>
      <vt:lpstr>神经网络研究简史 (I) </vt:lpstr>
      <vt:lpstr>神经网络研究简史 (II) </vt:lpstr>
      <vt:lpstr>深度神经网络先驱获得2019年图灵奖</vt:lpstr>
      <vt:lpstr>PowerPoint 演示文稿</vt:lpstr>
      <vt:lpstr>一个人工神经元模型</vt:lpstr>
      <vt:lpstr>全连接前馈人工神经网络</vt:lpstr>
      <vt:lpstr>通用近似理论</vt:lpstr>
      <vt:lpstr>基于反向传播的神经网络的训练</vt:lpstr>
      <vt:lpstr>Application I: Image Classification</vt:lpstr>
      <vt:lpstr>Application II: HEp-2 Cells Classification</vt:lpstr>
      <vt:lpstr>Application II: Hep-2 Cells Classification</vt:lpstr>
      <vt:lpstr>PowerPoint 演示文稿</vt:lpstr>
      <vt:lpstr>Concept of Receptive Field</vt:lpstr>
      <vt:lpstr>A CNN Containing Basic Elements of a LeNet </vt:lpstr>
      <vt:lpstr>CNN success story: ILSVRC 2012</vt:lpstr>
      <vt:lpstr>ILSVRC:  Classification</vt:lpstr>
      <vt:lpstr>The AlexNet</vt:lpstr>
      <vt:lpstr>ImagenNet Classifications 2012</vt:lpstr>
      <vt:lpstr>ILSVRC 2012: Top Rankers</vt:lpstr>
      <vt:lpstr>Imagenet 2013: Top Rankers</vt:lpstr>
      <vt:lpstr>Top-5 Error Rates 2010-2015</vt:lpstr>
      <vt:lpstr>PowerPoint 演示文稿</vt:lpstr>
      <vt:lpstr>A Microscope as a Linear System</vt:lpstr>
      <vt:lpstr>How to Characterize a Linear System</vt:lpstr>
      <vt:lpstr>Airy Disk</vt:lpstr>
      <vt:lpstr>Microscope Image Formation (I)</vt:lpstr>
      <vt:lpstr>Microscope Image Formation (II)</vt:lpstr>
      <vt:lpstr>Numerical Aperture</vt:lpstr>
      <vt:lpstr>Different Definition of Light Microscopy Resolution Limit (Demo)</vt:lpstr>
      <vt:lpstr>Summary: High Resolution Microscopy</vt:lpstr>
      <vt:lpstr>PowerPoint 演示文稿</vt:lpstr>
    </vt:vector>
  </TitlesOfParts>
  <Company>Personal 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Topics in Computational Biology</dc:title>
  <dc:creator>geyang</dc:creator>
  <cp:lastModifiedBy>GeYANG</cp:lastModifiedBy>
  <cp:revision>1235</cp:revision>
  <cp:lastPrinted>2017-01-23T14:59:55Z</cp:lastPrinted>
  <dcterms:created xsi:type="dcterms:W3CDTF">2009-01-10T16:37:29Z</dcterms:created>
  <dcterms:modified xsi:type="dcterms:W3CDTF">2019-09-19T09:56:29Z</dcterms:modified>
</cp:coreProperties>
</file>